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6" r:id="rId3"/>
    <p:sldId id="283" r:id="rId4"/>
    <p:sldId id="278" r:id="rId5"/>
    <p:sldId id="282" r:id="rId6"/>
    <p:sldId id="279" r:id="rId7"/>
    <p:sldId id="274" r:id="rId8"/>
    <p:sldId id="271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A4F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057" autoAdjust="0"/>
  </p:normalViewPr>
  <p:slideViewPr>
    <p:cSldViewPr>
      <p:cViewPr varScale="1">
        <p:scale>
          <a:sx n="73" d="100"/>
          <a:sy n="73" d="100"/>
        </p:scale>
        <p:origin x="-1666" y="-7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3\users$\kajdil\K&#237;na\3_5_9i_exp_im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4605125578814"/>
          <c:y val="7.9125357557255693E-2"/>
          <c:w val="0.79881407506988455"/>
          <c:h val="0.65555244428623582"/>
        </c:manualLayout>
      </c:layout>
      <c:lineChart>
        <c:grouping val="standard"/>
        <c:varyColors val="0"/>
        <c:ser>
          <c:idx val="0"/>
          <c:order val="0"/>
          <c:tx>
            <c:strRef>
              <c:f>'3.5.9. (2)'!$A$16</c:f>
              <c:strCache>
                <c:ptCount val="1"/>
                <c:pt idx="0">
                  <c:v>Import from China to Hungary</c:v>
                </c:pt>
              </c:strCache>
            </c:strRef>
          </c:tx>
          <c:marker>
            <c:symbol val="none"/>
          </c:marker>
          <c:cat>
            <c:numRef>
              <c:f>'3.5.9. (2)'!$B$15:$K$15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 formatCode="0">
                  <c:v>2014</c:v>
                </c:pt>
              </c:numCache>
            </c:numRef>
          </c:cat>
          <c:val>
            <c:numRef>
              <c:f>'3.5.9. (2)'!$B$16:$K$16</c:f>
              <c:numCache>
                <c:formatCode>#,##0.0</c:formatCode>
                <c:ptCount val="10"/>
                <c:pt idx="0">
                  <c:v>709.68509999999992</c:v>
                </c:pt>
                <c:pt idx="1">
                  <c:v>818.27359999999999</c:v>
                </c:pt>
                <c:pt idx="2">
                  <c:v>943.16210000000001</c:v>
                </c:pt>
                <c:pt idx="3">
                  <c:v>1050.4029861920001</c:v>
                </c:pt>
                <c:pt idx="4">
                  <c:v>1000.8823259779999</c:v>
                </c:pt>
                <c:pt idx="5">
                  <c:v>1284.5245771689999</c:v>
                </c:pt>
                <c:pt idx="6">
                  <c:v>1226.355918109</c:v>
                </c:pt>
                <c:pt idx="7">
                  <c:v>1218.87820177</c:v>
                </c:pt>
                <c:pt idx="8">
                  <c:v>1191.6001424579999</c:v>
                </c:pt>
                <c:pt idx="9">
                  <c:v>1237.780840593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'3.5.9. (2)'!$A$17</c:f>
              <c:strCache>
                <c:ptCount val="1"/>
                <c:pt idx="0">
                  <c:v>Export from Hungary to China</c:v>
                </c:pt>
              </c:strCache>
            </c:strRef>
          </c:tx>
          <c:marker>
            <c:symbol val="none"/>
          </c:marker>
          <c:cat>
            <c:numRef>
              <c:f>'3.5.9. (2)'!$B$15:$K$15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 formatCode="0">
                  <c:v>2014</c:v>
                </c:pt>
              </c:numCache>
            </c:numRef>
          </c:cat>
          <c:val>
            <c:numRef>
              <c:f>'3.5.9. (2)'!$B$17:$K$17</c:f>
              <c:numCache>
                <c:formatCode>#,##0.0</c:formatCode>
                <c:ptCount val="10"/>
                <c:pt idx="0">
                  <c:v>80.448899999999995</c:v>
                </c:pt>
                <c:pt idx="1">
                  <c:v>161.4435</c:v>
                </c:pt>
                <c:pt idx="2">
                  <c:v>187.62889999999999</c:v>
                </c:pt>
                <c:pt idx="3">
                  <c:v>189.37605726000001</c:v>
                </c:pt>
                <c:pt idx="4">
                  <c:v>243.94800942500001</c:v>
                </c:pt>
                <c:pt idx="5">
                  <c:v>318.618060894</c:v>
                </c:pt>
                <c:pt idx="6">
                  <c:v>337.68834253800003</c:v>
                </c:pt>
                <c:pt idx="7">
                  <c:v>407.17074909499996</c:v>
                </c:pt>
                <c:pt idx="8">
                  <c:v>444.23294984999995</c:v>
                </c:pt>
                <c:pt idx="9">
                  <c:v>495.30040188100003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184256"/>
        <c:axId val="104642432"/>
      </c:lineChart>
      <c:catAx>
        <c:axId val="103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642432"/>
        <c:crosses val="autoZero"/>
        <c:auto val="1"/>
        <c:lblAlgn val="ctr"/>
        <c:lblOffset val="100"/>
        <c:noMultiLvlLbl val="0"/>
      </c:catAx>
      <c:valAx>
        <c:axId val="1046424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billion HUF</a:t>
                </a:r>
              </a:p>
            </c:rich>
          </c:tx>
          <c:layout>
            <c:manualLayout>
              <c:xMode val="edge"/>
              <c:yMode val="edge"/>
              <c:x val="8.0216802168021684E-2"/>
              <c:y val="9.6071678983389482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0318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474229135992149"/>
          <c:y val="0.83662784633906895"/>
          <c:w val="0.80840134007639286"/>
          <c:h val="0.1395987180562704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BA7B0-002E-40F1-BBF6-C1736693F9F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91854D00-6167-48E9-A79E-D763F586A6D6}">
      <dgm:prSet phldrT="[Szöveg]" custT="1"/>
      <dgm:spPr/>
      <dgm:t>
        <a:bodyPr/>
        <a:lstStyle/>
        <a:p>
          <a:r>
            <a:rPr lang="en-US" sz="2000" noProof="0" dirty="0" smtClean="0"/>
            <a:t>1. Chinese bank provide correspondent banking services, maintain </a:t>
          </a:r>
          <a:r>
            <a:rPr lang="en-US" sz="2000" noProof="0" dirty="0" err="1" smtClean="0"/>
            <a:t>RMB</a:t>
          </a:r>
          <a:r>
            <a:rPr lang="en-US" sz="2000" noProof="0" dirty="0" smtClean="0"/>
            <a:t> payment accounts for banks and companies</a:t>
          </a:r>
          <a:endParaRPr lang="en-US" sz="2000" noProof="0" dirty="0"/>
        </a:p>
      </dgm:t>
    </dgm:pt>
    <dgm:pt modelId="{5C5167BA-B740-4F25-8971-EEAB9F158270}" type="parTrans" cxnId="{C17D1FA8-D7AB-4D0D-AC52-71ABB9F0E570}">
      <dgm:prSet/>
      <dgm:spPr/>
      <dgm:t>
        <a:bodyPr/>
        <a:lstStyle/>
        <a:p>
          <a:endParaRPr lang="hu-HU" sz="2000"/>
        </a:p>
      </dgm:t>
    </dgm:pt>
    <dgm:pt modelId="{21127BB4-40E8-4907-857D-8127F4AEE2D3}" type="sibTrans" cxnId="{C17D1FA8-D7AB-4D0D-AC52-71ABB9F0E570}">
      <dgm:prSet/>
      <dgm:spPr/>
      <dgm:t>
        <a:bodyPr/>
        <a:lstStyle/>
        <a:p>
          <a:endParaRPr lang="hu-HU" sz="2000"/>
        </a:p>
      </dgm:t>
    </dgm:pt>
    <dgm:pt modelId="{0EE68E42-F3A7-40FA-8091-153359F5E109}">
      <dgm:prSet custT="1"/>
      <dgm:spPr/>
      <dgm:t>
        <a:bodyPr/>
        <a:lstStyle/>
        <a:p>
          <a:r>
            <a:rPr lang="hu-HU" sz="2000" dirty="0" smtClean="0"/>
            <a:t>2. </a:t>
          </a:r>
          <a:r>
            <a:rPr lang="en-US" sz="2000" noProof="0" dirty="0" smtClean="0"/>
            <a:t>In the long run if the </a:t>
          </a:r>
          <a:r>
            <a:rPr lang="en-US" sz="2000" noProof="0" dirty="0" err="1" smtClean="0"/>
            <a:t>RMB</a:t>
          </a:r>
          <a:r>
            <a:rPr lang="en-US" sz="2000" noProof="0" dirty="0" smtClean="0"/>
            <a:t> payment turnover reaches a much higher volume, establishment of a clearing system with the possible involvement of the Hungarian ACH (</a:t>
          </a:r>
          <a:r>
            <a:rPr lang="en-US" sz="2000" noProof="0" dirty="0" err="1" smtClean="0"/>
            <a:t>GIRO</a:t>
          </a:r>
          <a:r>
            <a:rPr lang="en-US" sz="2000" noProof="0" dirty="0" smtClean="0"/>
            <a:t>) owned by MNB</a:t>
          </a:r>
          <a:endParaRPr lang="en-US" sz="2000" noProof="0" dirty="0"/>
        </a:p>
      </dgm:t>
    </dgm:pt>
    <dgm:pt modelId="{4E17C01A-87BF-42AE-B389-4CAD059EF462}" type="parTrans" cxnId="{423A2ACF-9883-4864-8C4B-8E6807C39A2A}">
      <dgm:prSet/>
      <dgm:spPr/>
      <dgm:t>
        <a:bodyPr/>
        <a:lstStyle/>
        <a:p>
          <a:endParaRPr lang="hu-HU" sz="2000"/>
        </a:p>
      </dgm:t>
    </dgm:pt>
    <dgm:pt modelId="{3FCA0FED-2868-4793-AD0D-7AA34FB86C0A}" type="sibTrans" cxnId="{423A2ACF-9883-4864-8C4B-8E6807C39A2A}">
      <dgm:prSet/>
      <dgm:spPr/>
      <dgm:t>
        <a:bodyPr/>
        <a:lstStyle/>
        <a:p>
          <a:endParaRPr lang="hu-HU" sz="2000"/>
        </a:p>
      </dgm:t>
    </dgm:pt>
    <dgm:pt modelId="{2D6084B1-8086-4C15-B539-D13DB6454627}">
      <dgm:prSet custT="1"/>
      <dgm:spPr/>
      <dgm:t>
        <a:bodyPr/>
        <a:lstStyle/>
        <a:p>
          <a:r>
            <a:rPr lang="en-US" sz="2000" noProof="0" dirty="0" smtClean="0"/>
            <a:t>official clearing bank designation by the </a:t>
          </a:r>
          <a:r>
            <a:rPr lang="en-US" sz="2000" noProof="0" dirty="0" err="1" smtClean="0"/>
            <a:t>PBOC</a:t>
          </a:r>
          <a:r>
            <a:rPr lang="en-US" sz="2000" noProof="0" dirty="0" smtClean="0"/>
            <a:t> is necessary for smooth service provision, </a:t>
          </a:r>
          <a:endParaRPr lang="en-US" sz="2000" noProof="0" dirty="0"/>
        </a:p>
      </dgm:t>
    </dgm:pt>
    <dgm:pt modelId="{418427E8-16ED-4768-83E3-6B068E97B601}" type="parTrans" cxnId="{FB56C90C-FFB7-42C1-8289-9B82EC0ED8B2}">
      <dgm:prSet/>
      <dgm:spPr/>
      <dgm:t>
        <a:bodyPr/>
        <a:lstStyle/>
        <a:p>
          <a:endParaRPr lang="hu-HU" sz="2000"/>
        </a:p>
      </dgm:t>
    </dgm:pt>
    <dgm:pt modelId="{341234E3-FE45-408B-9895-09D11A4B3A94}" type="sibTrans" cxnId="{FB56C90C-FFB7-42C1-8289-9B82EC0ED8B2}">
      <dgm:prSet/>
      <dgm:spPr/>
      <dgm:t>
        <a:bodyPr/>
        <a:lstStyle/>
        <a:p>
          <a:endParaRPr lang="hu-HU" sz="2000"/>
        </a:p>
      </dgm:t>
    </dgm:pt>
    <dgm:pt modelId="{D1D16AD2-7F73-46E4-A7CF-EB79D15B7020}">
      <dgm:prSet custT="1"/>
      <dgm:spPr/>
      <dgm:t>
        <a:bodyPr/>
        <a:lstStyle/>
        <a:p>
          <a:r>
            <a:rPr lang="en-US" sz="2000" noProof="0" dirty="0" err="1" smtClean="0"/>
            <a:t>MoU</a:t>
          </a:r>
          <a:r>
            <a:rPr lang="en-US" sz="2000" noProof="0" dirty="0" smtClean="0"/>
            <a:t> between the </a:t>
          </a:r>
          <a:r>
            <a:rPr lang="en-US" sz="2000" noProof="0" dirty="0" err="1" smtClean="0"/>
            <a:t>PBOC</a:t>
          </a:r>
          <a:r>
            <a:rPr lang="en-US" sz="2000" noProof="0" dirty="0" smtClean="0"/>
            <a:t> and MNB</a:t>
          </a:r>
          <a:endParaRPr lang="en-US" sz="2000" noProof="0" dirty="0"/>
        </a:p>
      </dgm:t>
    </dgm:pt>
    <dgm:pt modelId="{8E7A9DF2-BD05-44C3-8C27-EAAD4772014F}" type="parTrans" cxnId="{9EA41AE4-7B81-4B74-ABE8-9E3581C4967B}">
      <dgm:prSet/>
      <dgm:spPr/>
      <dgm:t>
        <a:bodyPr/>
        <a:lstStyle/>
        <a:p>
          <a:endParaRPr lang="hu-HU" sz="2000"/>
        </a:p>
      </dgm:t>
    </dgm:pt>
    <dgm:pt modelId="{7B7ACA57-A02B-484C-B990-E6E25D883BF3}" type="sibTrans" cxnId="{9EA41AE4-7B81-4B74-ABE8-9E3581C4967B}">
      <dgm:prSet/>
      <dgm:spPr/>
      <dgm:t>
        <a:bodyPr/>
        <a:lstStyle/>
        <a:p>
          <a:endParaRPr lang="hu-HU" sz="2000"/>
        </a:p>
      </dgm:t>
    </dgm:pt>
    <dgm:pt modelId="{53058101-98A3-45BF-A87E-223C01395BB8}">
      <dgm:prSet custT="1"/>
      <dgm:spPr/>
      <dgm:t>
        <a:bodyPr/>
        <a:lstStyle/>
        <a:p>
          <a:r>
            <a:rPr lang="en-US" sz="2000" noProof="0" dirty="0" smtClean="0"/>
            <a:t>Hungary would like to become the gate to CEE region </a:t>
          </a:r>
          <a:endParaRPr lang="en-US" sz="2000" noProof="0" dirty="0"/>
        </a:p>
      </dgm:t>
    </dgm:pt>
    <dgm:pt modelId="{5FE52B6C-3827-4F26-A509-5BC7937A1EDA}" type="parTrans" cxnId="{6A756A9D-67BC-4C99-8F19-D7CE386DD15F}">
      <dgm:prSet/>
      <dgm:spPr/>
      <dgm:t>
        <a:bodyPr/>
        <a:lstStyle/>
        <a:p>
          <a:endParaRPr lang="hu-HU"/>
        </a:p>
      </dgm:t>
    </dgm:pt>
    <dgm:pt modelId="{E3521D4D-17BC-4037-98FF-492363418704}" type="sibTrans" cxnId="{6A756A9D-67BC-4C99-8F19-D7CE386DD15F}">
      <dgm:prSet/>
      <dgm:spPr/>
      <dgm:t>
        <a:bodyPr/>
        <a:lstStyle/>
        <a:p>
          <a:endParaRPr lang="hu-HU"/>
        </a:p>
      </dgm:t>
    </dgm:pt>
    <dgm:pt modelId="{FA73A0DE-2316-4697-B49B-DE872EB72F6D}" type="pres">
      <dgm:prSet presAssocID="{655BA7B0-002E-40F1-BBF6-C1736693F9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61646C8-620E-4319-9869-46D70E676BE3}" type="pres">
      <dgm:prSet presAssocID="{91854D00-6167-48E9-A79E-D763F586A6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FDF00B-74BB-4347-B97D-F08665704295}" type="pres">
      <dgm:prSet presAssocID="{91854D00-6167-48E9-A79E-D763F586A6D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51B26C-057F-40DE-99B2-1BC621E06073}" type="pres">
      <dgm:prSet presAssocID="{0EE68E42-F3A7-40FA-8091-153359F5E1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B56C90C-FFB7-42C1-8289-9B82EC0ED8B2}" srcId="{91854D00-6167-48E9-A79E-D763F586A6D6}" destId="{2D6084B1-8086-4C15-B539-D13DB6454627}" srcOrd="0" destOrd="0" parTransId="{418427E8-16ED-4768-83E3-6B068E97B601}" sibTransId="{341234E3-FE45-408B-9895-09D11A4B3A94}"/>
    <dgm:cxn modelId="{EA3CE611-6EE7-407B-9D17-3E52610DBD18}" type="presOf" srcId="{53058101-98A3-45BF-A87E-223C01395BB8}" destId="{98FDF00B-74BB-4347-B97D-F08665704295}" srcOrd="0" destOrd="1" presId="urn:microsoft.com/office/officeart/2005/8/layout/vList2"/>
    <dgm:cxn modelId="{6A756A9D-67BC-4C99-8F19-D7CE386DD15F}" srcId="{91854D00-6167-48E9-A79E-D763F586A6D6}" destId="{53058101-98A3-45BF-A87E-223C01395BB8}" srcOrd="1" destOrd="0" parTransId="{5FE52B6C-3827-4F26-A509-5BC7937A1EDA}" sibTransId="{E3521D4D-17BC-4037-98FF-492363418704}"/>
    <dgm:cxn modelId="{AFCFA582-9983-4D77-9554-E2AE6CF1C629}" type="presOf" srcId="{D1D16AD2-7F73-46E4-A7CF-EB79D15B7020}" destId="{98FDF00B-74BB-4347-B97D-F08665704295}" srcOrd="0" destOrd="2" presId="urn:microsoft.com/office/officeart/2005/8/layout/vList2"/>
    <dgm:cxn modelId="{C17D1FA8-D7AB-4D0D-AC52-71ABB9F0E570}" srcId="{655BA7B0-002E-40F1-BBF6-C1736693F9F5}" destId="{91854D00-6167-48E9-A79E-D763F586A6D6}" srcOrd="0" destOrd="0" parTransId="{5C5167BA-B740-4F25-8971-EEAB9F158270}" sibTransId="{21127BB4-40E8-4907-857D-8127F4AEE2D3}"/>
    <dgm:cxn modelId="{423A2ACF-9883-4864-8C4B-8E6807C39A2A}" srcId="{655BA7B0-002E-40F1-BBF6-C1736693F9F5}" destId="{0EE68E42-F3A7-40FA-8091-153359F5E109}" srcOrd="1" destOrd="0" parTransId="{4E17C01A-87BF-42AE-B389-4CAD059EF462}" sibTransId="{3FCA0FED-2868-4793-AD0D-7AA34FB86C0A}"/>
    <dgm:cxn modelId="{89E0937A-86F3-475B-8CF0-85B6A844D4F7}" type="presOf" srcId="{91854D00-6167-48E9-A79E-D763F586A6D6}" destId="{D61646C8-620E-4319-9869-46D70E676BE3}" srcOrd="0" destOrd="0" presId="urn:microsoft.com/office/officeart/2005/8/layout/vList2"/>
    <dgm:cxn modelId="{3037676C-7770-4883-A8CD-D4B8A7882E95}" type="presOf" srcId="{0EE68E42-F3A7-40FA-8091-153359F5E109}" destId="{2E51B26C-057F-40DE-99B2-1BC621E06073}" srcOrd="0" destOrd="0" presId="urn:microsoft.com/office/officeart/2005/8/layout/vList2"/>
    <dgm:cxn modelId="{C43DB5B2-40DD-4237-B043-8CFE778B7589}" type="presOf" srcId="{655BA7B0-002E-40F1-BBF6-C1736693F9F5}" destId="{FA73A0DE-2316-4697-B49B-DE872EB72F6D}" srcOrd="0" destOrd="0" presId="urn:microsoft.com/office/officeart/2005/8/layout/vList2"/>
    <dgm:cxn modelId="{9EA41AE4-7B81-4B74-ABE8-9E3581C4967B}" srcId="{91854D00-6167-48E9-A79E-D763F586A6D6}" destId="{D1D16AD2-7F73-46E4-A7CF-EB79D15B7020}" srcOrd="2" destOrd="0" parTransId="{8E7A9DF2-BD05-44C3-8C27-EAAD4772014F}" sibTransId="{7B7ACA57-A02B-484C-B990-E6E25D883BF3}"/>
    <dgm:cxn modelId="{EBC683E0-19AB-4FF8-AFED-AF545D98B1E5}" type="presOf" srcId="{2D6084B1-8086-4C15-B539-D13DB6454627}" destId="{98FDF00B-74BB-4347-B97D-F08665704295}" srcOrd="0" destOrd="0" presId="urn:microsoft.com/office/officeart/2005/8/layout/vList2"/>
    <dgm:cxn modelId="{76664A71-3B5C-45F5-A718-8E08590E89BB}" type="presParOf" srcId="{FA73A0DE-2316-4697-B49B-DE872EB72F6D}" destId="{D61646C8-620E-4319-9869-46D70E676BE3}" srcOrd="0" destOrd="0" presId="urn:microsoft.com/office/officeart/2005/8/layout/vList2"/>
    <dgm:cxn modelId="{8FBCEA07-6C49-4706-87F5-7C286130A137}" type="presParOf" srcId="{FA73A0DE-2316-4697-B49B-DE872EB72F6D}" destId="{98FDF00B-74BB-4347-B97D-F08665704295}" srcOrd="1" destOrd="0" presId="urn:microsoft.com/office/officeart/2005/8/layout/vList2"/>
    <dgm:cxn modelId="{D13AECE5-AB96-48DC-8198-6FDAD83B4B1F}" type="presParOf" srcId="{FA73A0DE-2316-4697-B49B-DE872EB72F6D}" destId="{2E51B26C-057F-40DE-99B2-1BC621E060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46C8-620E-4319-9869-46D70E676BE3}">
      <dsp:nvSpPr>
        <dsp:cNvPr id="0" name=""/>
        <dsp:cNvSpPr/>
      </dsp:nvSpPr>
      <dsp:spPr>
        <a:xfrm>
          <a:off x="0" y="22571"/>
          <a:ext cx="5544616" cy="1647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1. Chinese bank provide correspondent banking services, maintain </a:t>
          </a:r>
          <a:r>
            <a:rPr lang="en-US" sz="2000" kern="1200" noProof="0" dirty="0" err="1" smtClean="0"/>
            <a:t>RMB</a:t>
          </a:r>
          <a:r>
            <a:rPr lang="en-US" sz="2000" kern="1200" noProof="0" dirty="0" smtClean="0"/>
            <a:t> payment accounts for banks and companies</a:t>
          </a:r>
          <a:endParaRPr lang="en-US" sz="2000" kern="1200" noProof="0" dirty="0"/>
        </a:p>
      </dsp:txBody>
      <dsp:txXfrm>
        <a:off x="80417" y="102988"/>
        <a:ext cx="5383782" cy="1486526"/>
      </dsp:txXfrm>
    </dsp:sp>
    <dsp:sp modelId="{98FDF00B-74BB-4347-B97D-F08665704295}">
      <dsp:nvSpPr>
        <dsp:cNvPr id="0" name=""/>
        <dsp:cNvSpPr/>
      </dsp:nvSpPr>
      <dsp:spPr>
        <a:xfrm>
          <a:off x="0" y="1669932"/>
          <a:ext cx="5544616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noProof="0" dirty="0" smtClean="0"/>
            <a:t>official clearing bank designation by the </a:t>
          </a:r>
          <a:r>
            <a:rPr lang="en-US" sz="2000" kern="1200" noProof="0" dirty="0" err="1" smtClean="0"/>
            <a:t>PBOC</a:t>
          </a:r>
          <a:r>
            <a:rPr lang="en-US" sz="2000" kern="1200" noProof="0" dirty="0" smtClean="0"/>
            <a:t> is necessary for smooth service provision, 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noProof="0" dirty="0" smtClean="0"/>
            <a:t>Hungary would like to become the gate to CEE region 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noProof="0" dirty="0" err="1" smtClean="0"/>
            <a:t>MoU</a:t>
          </a:r>
          <a:r>
            <a:rPr lang="en-US" sz="2000" kern="1200" noProof="0" dirty="0" smtClean="0"/>
            <a:t> between the </a:t>
          </a:r>
          <a:r>
            <a:rPr lang="en-US" sz="2000" kern="1200" noProof="0" dirty="0" err="1" smtClean="0"/>
            <a:t>PBOC</a:t>
          </a:r>
          <a:r>
            <a:rPr lang="en-US" sz="2000" kern="1200" noProof="0" dirty="0" smtClean="0"/>
            <a:t> and MNB</a:t>
          </a:r>
          <a:endParaRPr lang="en-US" sz="2000" kern="1200" noProof="0" dirty="0"/>
        </a:p>
      </dsp:txBody>
      <dsp:txXfrm>
        <a:off x="0" y="1669932"/>
        <a:ext cx="5544616" cy="1788480"/>
      </dsp:txXfrm>
    </dsp:sp>
    <dsp:sp modelId="{2E51B26C-057F-40DE-99B2-1BC621E06073}">
      <dsp:nvSpPr>
        <dsp:cNvPr id="0" name=""/>
        <dsp:cNvSpPr/>
      </dsp:nvSpPr>
      <dsp:spPr>
        <a:xfrm>
          <a:off x="0" y="3458412"/>
          <a:ext cx="5544616" cy="1647360"/>
        </a:xfrm>
        <a:prstGeom prst="roundRect">
          <a:avLst/>
        </a:prstGeom>
        <a:solidFill>
          <a:schemeClr val="accent5">
            <a:hueOff val="-1679716"/>
            <a:satOff val="6502"/>
            <a:lumOff val="43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2. </a:t>
          </a:r>
          <a:r>
            <a:rPr lang="en-US" sz="2000" kern="1200" noProof="0" dirty="0" smtClean="0"/>
            <a:t>In the long run if the </a:t>
          </a:r>
          <a:r>
            <a:rPr lang="en-US" sz="2000" kern="1200" noProof="0" dirty="0" err="1" smtClean="0"/>
            <a:t>RMB</a:t>
          </a:r>
          <a:r>
            <a:rPr lang="en-US" sz="2000" kern="1200" noProof="0" dirty="0" smtClean="0"/>
            <a:t> payment turnover reaches a much higher volume, establishment of a clearing system with the possible involvement of the Hungarian ACH (</a:t>
          </a:r>
          <a:r>
            <a:rPr lang="en-US" sz="2000" kern="1200" noProof="0" dirty="0" err="1" smtClean="0"/>
            <a:t>GIRO</a:t>
          </a:r>
          <a:r>
            <a:rPr lang="en-US" sz="2000" kern="1200" noProof="0" dirty="0" smtClean="0"/>
            <a:t>) owned by MNB</a:t>
          </a:r>
          <a:endParaRPr lang="en-US" sz="2000" kern="1200" noProof="0" dirty="0"/>
        </a:p>
      </dsp:txBody>
      <dsp:txXfrm>
        <a:off x="80417" y="3538829"/>
        <a:ext cx="5383782" cy="148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2015.03.23.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2015.03.23.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financial</a:t>
            </a:r>
            <a:r>
              <a:rPr lang="hu-HU" dirty="0" smtClean="0"/>
              <a:t> market </a:t>
            </a:r>
            <a:r>
              <a:rPr lang="hu-HU" dirty="0" err="1" smtClean="0"/>
              <a:t>opening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investment</a:t>
            </a:r>
            <a:r>
              <a:rPr lang="hu-HU" dirty="0" smtClean="0"/>
              <a:t> </a:t>
            </a:r>
            <a:r>
              <a:rPr lang="hu-HU" dirty="0" err="1" smtClean="0"/>
              <a:t>inflows</a:t>
            </a:r>
            <a:r>
              <a:rPr lang="hu-HU" dirty="0" smtClean="0"/>
              <a:t>  </a:t>
            </a:r>
            <a:r>
              <a:rPr lang="hu-HU" dirty="0" err="1" smtClean="0"/>
              <a:t>boosted</a:t>
            </a:r>
            <a:r>
              <a:rPr lang="hu-HU" dirty="0" smtClean="0"/>
              <a:t> </a:t>
            </a:r>
            <a:r>
              <a:rPr lang="hu-HU" dirty="0" err="1" smtClean="0"/>
              <a:t>chinese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 </a:t>
            </a:r>
            <a:r>
              <a:rPr lang="hu-HU" dirty="0" err="1" smtClean="0"/>
              <a:t>hovewer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trade </a:t>
            </a:r>
            <a:r>
              <a:rPr lang="hu-HU" dirty="0" err="1" smtClean="0"/>
              <a:t>RMB</a:t>
            </a:r>
            <a:r>
              <a:rPr lang="hu-HU" dirty="0" smtClean="0"/>
              <a:t> </a:t>
            </a:r>
            <a:r>
              <a:rPr lang="hu-HU" dirty="0" err="1" smtClean="0"/>
              <a:t>payment</a:t>
            </a:r>
            <a:r>
              <a:rPr lang="hu-HU" dirty="0" smtClean="0"/>
              <a:t> </a:t>
            </a:r>
            <a:r>
              <a:rPr lang="hu-HU" dirty="0" err="1" smtClean="0"/>
              <a:t>flows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growing</a:t>
            </a:r>
            <a:r>
              <a:rPr lang="hu-HU" dirty="0" smtClean="0"/>
              <a:t> ratio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internationalisation</a:t>
            </a:r>
            <a:r>
              <a:rPr lang="hu-HU" dirty="0" smtClean="0"/>
              <a:t> of </a:t>
            </a:r>
            <a:r>
              <a:rPr lang="hu-HU" dirty="0" err="1" smtClean="0"/>
              <a:t>RMB</a:t>
            </a:r>
            <a:r>
              <a:rPr lang="hu-HU" dirty="0" smtClean="0"/>
              <a:t>.    </a:t>
            </a:r>
          </a:p>
          <a:p>
            <a:r>
              <a:rPr lang="hu-HU" dirty="0" err="1" smtClean="0"/>
              <a:t>Since</a:t>
            </a:r>
            <a:r>
              <a:rPr lang="hu-HU" dirty="0" smtClean="0"/>
              <a:t> 2013, </a:t>
            </a:r>
            <a:r>
              <a:rPr lang="hu-HU" dirty="0" err="1" smtClean="0"/>
              <a:t>RMB</a:t>
            </a:r>
            <a:r>
              <a:rPr lang="hu-HU" dirty="0" smtClean="0"/>
              <a:t> has </a:t>
            </a:r>
            <a:r>
              <a:rPr lang="hu-HU" dirty="0" err="1" smtClean="0"/>
              <a:t>been</a:t>
            </a:r>
            <a:r>
              <a:rPr lang="hu-HU" dirty="0" smtClean="0"/>
              <a:t> part of </a:t>
            </a:r>
            <a:r>
              <a:rPr lang="hu-HU" dirty="0" err="1" smtClean="0"/>
              <a:t>the</a:t>
            </a:r>
            <a:r>
              <a:rPr lang="hu-HU" dirty="0" smtClean="0"/>
              <a:t> top </a:t>
            </a:r>
            <a:r>
              <a:rPr lang="hu-HU" dirty="0" err="1" smtClean="0"/>
              <a:t>ten</a:t>
            </a:r>
            <a:r>
              <a:rPr lang="hu-HU" dirty="0" smtClean="0"/>
              <a:t> </a:t>
            </a:r>
            <a:r>
              <a:rPr lang="hu-HU" dirty="0" err="1" smtClean="0"/>
              <a:t>most-used</a:t>
            </a:r>
            <a:r>
              <a:rPr lang="hu-HU" dirty="0" smtClean="0"/>
              <a:t> </a:t>
            </a:r>
            <a:r>
              <a:rPr lang="hu-HU" dirty="0" err="1" smtClean="0"/>
              <a:t>currencies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payments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October</a:t>
            </a:r>
            <a:r>
              <a:rPr lang="hu-HU" dirty="0" smtClean="0"/>
              <a:t> 2013, </a:t>
            </a:r>
            <a:r>
              <a:rPr lang="hu-HU" dirty="0" err="1" smtClean="0"/>
              <a:t>RMB</a:t>
            </a:r>
            <a:r>
              <a:rPr lang="hu-HU" dirty="0" smtClean="0"/>
              <a:t> </a:t>
            </a:r>
            <a:r>
              <a:rPr lang="hu-HU" dirty="0" err="1" smtClean="0"/>
              <a:t>overtook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Euro, </a:t>
            </a:r>
            <a:r>
              <a:rPr lang="hu-HU" dirty="0" err="1" smtClean="0"/>
              <a:t>becoming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2nd most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currency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trade </a:t>
            </a:r>
            <a:r>
              <a:rPr lang="hu-HU" dirty="0" err="1" smtClean="0"/>
              <a:t>finance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672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international</a:t>
            </a:r>
            <a:r>
              <a:rPr lang="hu-HU" dirty="0" smtClean="0"/>
              <a:t> </a:t>
            </a:r>
            <a:r>
              <a:rPr lang="hu-HU" dirty="0" err="1" smtClean="0"/>
              <a:t>scene</a:t>
            </a:r>
            <a:r>
              <a:rPr lang="hu-HU" dirty="0" smtClean="0"/>
              <a:t> </a:t>
            </a:r>
            <a:r>
              <a:rPr lang="hu-HU" dirty="0" err="1" smtClean="0"/>
              <a:t>several</a:t>
            </a:r>
            <a:r>
              <a:rPr lang="hu-HU" dirty="0" smtClean="0"/>
              <a:t> </a:t>
            </a:r>
            <a:r>
              <a:rPr lang="hu-HU" dirty="0" err="1" smtClean="0"/>
              <a:t>RMB</a:t>
            </a:r>
            <a:r>
              <a:rPr lang="hu-HU" dirty="0" smtClean="0"/>
              <a:t> 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centers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opened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Chinese</a:t>
            </a:r>
            <a:r>
              <a:rPr lang="hu-HU" dirty="0" smtClean="0"/>
              <a:t> </a:t>
            </a:r>
            <a:r>
              <a:rPr lang="hu-HU" dirty="0" err="1" smtClean="0"/>
              <a:t>banks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Foreign</a:t>
            </a:r>
            <a:r>
              <a:rPr lang="hu-HU" dirty="0" smtClean="0"/>
              <a:t> trade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China</a:t>
            </a:r>
            <a:r>
              <a:rPr lang="hu-HU" dirty="0" smtClean="0"/>
              <a:t> and Hungary is </a:t>
            </a:r>
            <a:r>
              <a:rPr lang="hu-HU" dirty="0" err="1" smtClean="0"/>
              <a:t>expanding</a:t>
            </a:r>
            <a:r>
              <a:rPr lang="hu-HU" dirty="0" smtClean="0"/>
              <a:t>, </a:t>
            </a:r>
            <a:r>
              <a:rPr lang="hu-HU" dirty="0" err="1" smtClean="0"/>
              <a:t>therefore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payment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develop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process</a:t>
            </a:r>
            <a:r>
              <a:rPr lang="hu-HU" dirty="0" smtClean="0"/>
              <a:t>. </a:t>
            </a:r>
            <a:r>
              <a:rPr lang="hu-HU" dirty="0" err="1" smtClean="0"/>
              <a:t>Easier</a:t>
            </a:r>
            <a:r>
              <a:rPr lang="hu-HU" dirty="0" smtClean="0"/>
              <a:t> </a:t>
            </a:r>
            <a:r>
              <a:rPr lang="hu-HU" dirty="0" err="1" smtClean="0"/>
              <a:t>clearing</a:t>
            </a:r>
            <a:r>
              <a:rPr lang="hu-HU" dirty="0" smtClean="0"/>
              <a:t> of </a:t>
            </a:r>
            <a:r>
              <a:rPr lang="hu-HU" dirty="0" err="1" smtClean="0"/>
              <a:t>RMB</a:t>
            </a:r>
            <a:r>
              <a:rPr lang="hu-HU" dirty="0" smtClean="0"/>
              <a:t> </a:t>
            </a:r>
            <a:r>
              <a:rPr lang="hu-HU" dirty="0" err="1" smtClean="0"/>
              <a:t>turnover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boost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trade.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6"/>
            <a:ext cx="6630363" cy="183973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Budapest Renminbi Initiative Plenary Meeting</a:t>
            </a:r>
            <a:br>
              <a:rPr lang="en-US" sz="2400" dirty="0" smtClean="0"/>
            </a:br>
            <a:r>
              <a:rPr lang="en-US" sz="2400" dirty="0" err="1" smtClean="0"/>
              <a:t>RMB</a:t>
            </a:r>
            <a:r>
              <a:rPr lang="en-US" sz="2400" dirty="0" smtClean="0"/>
              <a:t> Settlement and Clearing Perspectives Session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Role of Renminbi Clearing Centers and Banks around the World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3645024"/>
            <a:ext cx="6630364" cy="3689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Central Bank of Hungary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2204864"/>
            <a:ext cx="6630364" cy="648072"/>
          </a:xfrm>
        </p:spPr>
        <p:txBody>
          <a:bodyPr/>
          <a:lstStyle/>
          <a:p>
            <a:r>
              <a:rPr lang="en-US" dirty="0" smtClean="0"/>
              <a:t>Lajos Bartha</a:t>
            </a:r>
          </a:p>
          <a:p>
            <a:r>
              <a:rPr lang="en-US" dirty="0" smtClean="0"/>
              <a:t>Director, Financial Infrastructures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704" y="4077072"/>
            <a:ext cx="6630364" cy="400734"/>
          </a:xfrm>
        </p:spPr>
        <p:txBody>
          <a:bodyPr>
            <a:normAutofit/>
          </a:bodyPr>
          <a:lstStyle/>
          <a:p>
            <a:r>
              <a:rPr lang="en-US" dirty="0" smtClean="0"/>
              <a:t>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of </a:t>
            </a:r>
            <a:r>
              <a:rPr lang="en-US" dirty="0" err="1" smtClean="0"/>
              <a:t>RMB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268760"/>
            <a:ext cx="7886700" cy="41764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Liberalization of Chinese financial markets</a:t>
            </a:r>
          </a:p>
          <a:p>
            <a:r>
              <a:rPr lang="en-US" sz="2000" dirty="0" smtClean="0"/>
              <a:t>Cross-border capital flows </a:t>
            </a:r>
          </a:p>
          <a:p>
            <a:r>
              <a:rPr lang="en-US" sz="2000" dirty="0" smtClean="0"/>
              <a:t>Internationalization of </a:t>
            </a:r>
            <a:r>
              <a:rPr lang="en-US" sz="2000" dirty="0" err="1" smtClean="0"/>
              <a:t>RMB</a:t>
            </a:r>
            <a:r>
              <a:rPr lang="en-US" sz="2000" dirty="0" smtClean="0"/>
              <a:t> mainly through offshore </a:t>
            </a:r>
            <a:r>
              <a:rPr lang="en-US" sz="2000" dirty="0" err="1" smtClean="0"/>
              <a:t>RMB</a:t>
            </a:r>
            <a:r>
              <a:rPr lang="en-US" sz="2000" dirty="0" smtClean="0"/>
              <a:t> centers</a:t>
            </a:r>
            <a:endParaRPr lang="en-US" sz="2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CEIC</a:t>
            </a:r>
            <a:r>
              <a:rPr lang="en-US" dirty="0" smtClean="0"/>
              <a:t>, SWIFT</a:t>
            </a:r>
            <a:endParaRPr lang="en-US" dirty="0"/>
          </a:p>
        </p:txBody>
      </p:sp>
      <p:pic>
        <p:nvPicPr>
          <p:cNvPr id="1026" name="Picture 2" descr="I:\Kína\kina_kulk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048672" cy="34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732240" y="2882171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Total value of Chinese foreign trade (billion </a:t>
            </a:r>
            <a:r>
              <a:rPr lang="en-US" sz="1050" dirty="0" err="1" smtClean="0"/>
              <a:t>RMB</a:t>
            </a:r>
            <a:r>
              <a:rPr lang="en-US" sz="1050" dirty="0" smtClean="0"/>
              <a:t>) </a:t>
            </a:r>
            <a:endParaRPr lang="en-US" sz="1050" dirty="0" smtClean="0"/>
          </a:p>
        </p:txBody>
      </p:sp>
      <p:sp>
        <p:nvSpPr>
          <p:cNvPr id="8" name="Téglalap 7"/>
          <p:cNvSpPr/>
          <p:nvPr/>
        </p:nvSpPr>
        <p:spPr>
          <a:xfrm>
            <a:off x="6876256" y="3429000"/>
            <a:ext cx="576064" cy="45719"/>
          </a:xfrm>
          <a:prstGeom prst="rect">
            <a:avLst/>
          </a:prstGeom>
          <a:solidFill>
            <a:srgbClr val="326A4F"/>
          </a:solidFill>
          <a:ln>
            <a:solidFill>
              <a:srgbClr val="326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58850" y="4105692"/>
            <a:ext cx="1929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Ratio of settlements in </a:t>
            </a:r>
            <a:r>
              <a:rPr lang="en-US" sz="1050" dirty="0" err="1" smtClean="0"/>
              <a:t>RMB</a:t>
            </a:r>
            <a:r>
              <a:rPr lang="en-US" sz="1050" dirty="0" smtClean="0"/>
              <a:t> (%)</a:t>
            </a:r>
            <a:endParaRPr lang="en-US" sz="1050" dirty="0" smtClean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6936630" y="465313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683568" y="2442374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Value of Chinese foreign trade and the ratio of </a:t>
            </a:r>
            <a:r>
              <a:rPr lang="en-US" sz="1600" b="1" dirty="0" err="1" smtClean="0"/>
              <a:t>RMB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1615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Internationalization reflects in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8"/>
            <a:ext cx="3200553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Growth in </a:t>
            </a:r>
            <a:r>
              <a:rPr lang="en-US" sz="2800" dirty="0" err="1" smtClean="0"/>
              <a:t>RMB</a:t>
            </a:r>
            <a:r>
              <a:rPr lang="en-US" sz="2800" dirty="0" smtClean="0"/>
              <a:t> payments between July 2013 and 2014 (SWIFT):</a:t>
            </a:r>
          </a:p>
          <a:p>
            <a:r>
              <a:rPr lang="en-US" sz="2800" dirty="0" smtClean="0"/>
              <a:t>UK: 123,6%</a:t>
            </a:r>
          </a:p>
          <a:p>
            <a:r>
              <a:rPr lang="en-US" sz="2800" dirty="0" smtClean="0"/>
              <a:t>Germany: 116%</a:t>
            </a:r>
          </a:p>
          <a:p>
            <a:r>
              <a:rPr lang="en-US" sz="2800" dirty="0" smtClean="0"/>
              <a:t>France: 43,5%</a:t>
            </a:r>
          </a:p>
          <a:p>
            <a:r>
              <a:rPr lang="en-US" sz="2800" dirty="0" smtClean="0"/>
              <a:t>Lux: 41,9%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35" y="1484784"/>
            <a:ext cx="536840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1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404664"/>
            <a:ext cx="7453689" cy="5345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RMB</a:t>
            </a:r>
            <a:r>
              <a:rPr lang="en-US" dirty="0" smtClean="0"/>
              <a:t> Clearing arrangements worldwide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483477"/>
              </p:ext>
            </p:extLst>
          </p:nvPr>
        </p:nvGraphicFramePr>
        <p:xfrm>
          <a:off x="755576" y="2132856"/>
          <a:ext cx="7886700" cy="338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Country/City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Date of MoU clearing arrangement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Clearing bank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Date of designation for clearing bank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Hong Kong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19.03.2009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BoC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Singapore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08.04.2013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ICBC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08.02.2013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Frankfurt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28.03.2014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BoC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19.06.2014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London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31.03.2014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CCB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18.06.2014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Luxembourg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28.06.2014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ICBC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23.09.2014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Paris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30.06.2014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BoC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23.09.2014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South Korea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03.07.2014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BoC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14.07.2014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Qatar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13.11.2014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ICBC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14.11.2014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an official </a:t>
            </a:r>
            <a:r>
              <a:rPr lang="en-US" dirty="0"/>
              <a:t>clearing </a:t>
            </a:r>
            <a:r>
              <a:rPr lang="en-US" dirty="0" smtClean="0"/>
              <a:t>bank</a:t>
            </a:r>
            <a:r>
              <a:rPr lang="hu-HU" dirty="0" smtClean="0"/>
              <a:t>’s </a:t>
            </a:r>
            <a:r>
              <a:rPr lang="en-US" dirty="0" smtClean="0"/>
              <a:t>designation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412776"/>
            <a:ext cx="7886700" cy="4824537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 official clearing banks can borrow liquidity from </a:t>
            </a:r>
            <a:r>
              <a:rPr lang="en-US" sz="2800" dirty="0" err="1" smtClean="0"/>
              <a:t>PBOC</a:t>
            </a:r>
            <a:endParaRPr lang="en-US" sz="2800" dirty="0" smtClean="0"/>
          </a:p>
          <a:p>
            <a:pPr marL="0" indent="0">
              <a:spcBef>
                <a:spcPts val="0"/>
              </a:spcBef>
            </a:pPr>
            <a:r>
              <a:rPr lang="en-US" sz="2800" dirty="0" smtClean="0"/>
              <a:t>ensure easier access to Chinese markets</a:t>
            </a:r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>
              <a:spcBef>
                <a:spcPts val="3000"/>
              </a:spcBef>
            </a:pPr>
            <a:r>
              <a:rPr lang="en-US" sz="2800" dirty="0" smtClean="0"/>
              <a:t>presumably faster, cheaper and comfortable payment services for customers</a:t>
            </a:r>
          </a:p>
          <a:p>
            <a:pPr marL="0" indent="0"/>
            <a:r>
              <a:rPr lang="en-US" sz="2800" dirty="0" smtClean="0"/>
              <a:t>receive quotas to the onshore financial markets </a:t>
            </a:r>
            <a:endParaRPr lang="en-US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5839"/>
            <a:ext cx="994666" cy="98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I:\Kína\ban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554251"/>
            <a:ext cx="776485" cy="77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:\Kína\ban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61" y="2617663"/>
            <a:ext cx="827534" cy="82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 (x86)\Microsoft Office\MEDIA\CAGCAT10\j019553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48948"/>
            <a:ext cx="732184" cy="90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Egyenes összekötő 8"/>
          <p:cNvCxnSpPr/>
          <p:nvPr/>
        </p:nvCxnSpPr>
        <p:spPr>
          <a:xfrm>
            <a:off x="1949830" y="4149080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4211960" y="3276228"/>
            <a:ext cx="720080" cy="4408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6148156" y="3284984"/>
            <a:ext cx="864096" cy="5385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245658" y="4348326"/>
            <a:ext cx="2113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Customer / other bank</a:t>
            </a:r>
            <a:endParaRPr lang="en-US" sz="1200" b="1" dirty="0" smtClean="0"/>
          </a:p>
        </p:txBody>
      </p:sp>
      <p:sp>
        <p:nvSpPr>
          <p:cNvPr id="20" name="Szövegdoboz 19"/>
          <p:cNvSpPr txBox="1"/>
          <p:nvPr/>
        </p:nvSpPr>
        <p:spPr>
          <a:xfrm>
            <a:off x="2644102" y="4350400"/>
            <a:ext cx="189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Clearing bank</a:t>
            </a:r>
            <a:endParaRPr lang="en-US" sz="1200" b="1" dirty="0" smtClean="0"/>
          </a:p>
        </p:txBody>
      </p:sp>
      <p:sp>
        <p:nvSpPr>
          <p:cNvPr id="21" name="Szövegdoboz 20"/>
          <p:cNvSpPr txBox="1"/>
          <p:nvPr/>
        </p:nvSpPr>
        <p:spPr>
          <a:xfrm>
            <a:off x="4932040" y="3505120"/>
            <a:ext cx="142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Parent bank in </a:t>
            </a:r>
            <a:r>
              <a:rPr lang="en-US" sz="1200" b="1" dirty="0" err="1" smtClean="0"/>
              <a:t>CHN</a:t>
            </a:r>
            <a:endParaRPr lang="en-US" sz="1200" b="1" dirty="0" smtClean="0"/>
          </a:p>
        </p:txBody>
      </p:sp>
      <p:sp>
        <p:nvSpPr>
          <p:cNvPr id="22" name="Szövegdoboz 21"/>
          <p:cNvSpPr txBox="1"/>
          <p:nvPr/>
        </p:nvSpPr>
        <p:spPr>
          <a:xfrm>
            <a:off x="6576620" y="4368418"/>
            <a:ext cx="189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Chinese </a:t>
            </a:r>
            <a:r>
              <a:rPr lang="en-US" sz="1200" b="1" dirty="0" err="1" smtClean="0"/>
              <a:t>RTGS</a:t>
            </a:r>
            <a:endParaRPr lang="en-US" sz="1200" b="1" dirty="0" smtClean="0"/>
          </a:p>
        </p:txBody>
      </p:sp>
      <p:cxnSp>
        <p:nvCxnSpPr>
          <p:cNvPr id="18" name="Egyenes összekötő 17"/>
          <p:cNvCxnSpPr/>
          <p:nvPr/>
        </p:nvCxnSpPr>
        <p:spPr>
          <a:xfrm>
            <a:off x="4283968" y="4149080"/>
            <a:ext cx="2728284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7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drivers for increasing payment turnover in the CEE region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132856"/>
            <a:ext cx="4176464" cy="381642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China is a major trading partner: concerning import of goods to Hungary the 4th largest since 2005</a:t>
            </a:r>
          </a:p>
          <a:p>
            <a:r>
              <a:rPr lang="en-US" sz="2400" dirty="0" smtClean="0"/>
              <a:t>Since 2008 constantly growing number of Chinese companies in Hungary (~300), e.g. </a:t>
            </a:r>
            <a:r>
              <a:rPr lang="en-US" sz="2400" dirty="0" err="1" smtClean="0"/>
              <a:t>Wanhua</a:t>
            </a:r>
            <a:r>
              <a:rPr lang="en-US" sz="2400" dirty="0" smtClean="0"/>
              <a:t> or Huawei</a:t>
            </a:r>
          </a:p>
          <a:p>
            <a:r>
              <a:rPr lang="en-US" sz="2400" dirty="0" smtClean="0"/>
              <a:t>Chinese population in Hungary has doubled in the last 15 years and exceeded 11.000 </a:t>
            </a:r>
            <a:endParaRPr lang="hu-HU" sz="2400" dirty="0" smtClean="0"/>
          </a:p>
          <a:p>
            <a:r>
              <a:rPr lang="en-US" sz="2400" dirty="0" smtClean="0"/>
              <a:t>Increasing Chinese economic activity in the CEE region</a:t>
            </a:r>
            <a:endParaRPr lang="en-US" sz="2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Hungarian Statistical Office </a:t>
            </a:r>
            <a:endParaRPr lang="en-US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413323"/>
              </p:ext>
            </p:extLst>
          </p:nvPr>
        </p:nvGraphicFramePr>
        <p:xfrm>
          <a:off x="4788024" y="2492896"/>
          <a:ext cx="403244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5508104" y="19168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Trade of goods between China and Hungary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8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7992888" cy="759189"/>
          </a:xfrm>
        </p:spPr>
        <p:txBody>
          <a:bodyPr>
            <a:noAutofit/>
          </a:bodyPr>
          <a:lstStyle/>
          <a:p>
            <a:r>
              <a:rPr lang="en-US" sz="2800" dirty="0" smtClean="0"/>
              <a:t>Setting up a clearing arrangement in Hungary in the framework of the Budapest </a:t>
            </a:r>
            <a:r>
              <a:rPr lang="en-US" sz="2800" dirty="0" err="1" smtClean="0"/>
              <a:t>RMB</a:t>
            </a:r>
            <a:r>
              <a:rPr lang="en-US" sz="2800" dirty="0" smtClean="0"/>
              <a:t> Initiative: two steps</a:t>
            </a:r>
            <a:endParaRPr lang="en-US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268760"/>
            <a:ext cx="7886700" cy="51845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Magyar </a:t>
            </a:r>
            <a:r>
              <a:rPr lang="en-US" dirty="0" err="1" smtClean="0"/>
              <a:t>Nemzeti</a:t>
            </a:r>
            <a:r>
              <a:rPr lang="en-US" dirty="0" smtClean="0"/>
              <a:t> Bank</a:t>
            </a:r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85379396"/>
              </p:ext>
            </p:extLst>
          </p:nvPr>
        </p:nvGraphicFramePr>
        <p:xfrm>
          <a:off x="683568" y="1268760"/>
          <a:ext cx="554461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378547" y="1484784"/>
            <a:ext cx="2389418" cy="23083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(i.e. allowing execution of payment transactions initiated in </a:t>
            </a:r>
            <a:r>
              <a:rPr lang="en-US" sz="1600" dirty="0" err="1" smtClean="0"/>
              <a:t>RMB</a:t>
            </a:r>
            <a:r>
              <a:rPr lang="en-US" sz="1600" dirty="0" smtClean="0"/>
              <a:t> among account holders within the bank and also carrying out cross-border </a:t>
            </a:r>
            <a:r>
              <a:rPr lang="en-US" sz="1600" dirty="0" err="1" smtClean="0"/>
              <a:t>RMB</a:t>
            </a:r>
            <a:r>
              <a:rPr lang="en-US" sz="1600" dirty="0" smtClean="0"/>
              <a:t> payments through its parent bank)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657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pPr marL="0" indent="0" algn="ctr">
              <a:buNone/>
            </a:pPr>
            <a:r>
              <a:rPr lang="hu-HU" sz="4800" dirty="0" err="1" smtClean="0"/>
              <a:t>Thank</a:t>
            </a:r>
            <a:r>
              <a:rPr lang="hu-HU" sz="4800" dirty="0" smtClean="0"/>
              <a:t> </a:t>
            </a:r>
            <a:r>
              <a:rPr lang="hu-HU" sz="4800" dirty="0" err="1" smtClean="0"/>
              <a:t>you</a:t>
            </a:r>
            <a:r>
              <a:rPr lang="hu-HU" sz="4800" dirty="0" smtClean="0"/>
              <a:t> </a:t>
            </a:r>
            <a:r>
              <a:rPr lang="hu-HU" sz="4800" dirty="0" err="1" smtClean="0"/>
              <a:t>for</a:t>
            </a:r>
            <a:r>
              <a:rPr lang="hu-HU" sz="4800" dirty="0" smtClean="0"/>
              <a:t> </a:t>
            </a:r>
            <a:r>
              <a:rPr lang="hu-HU" sz="4800" dirty="0" err="1" smtClean="0"/>
              <a:t>your</a:t>
            </a:r>
            <a:r>
              <a:rPr lang="hu-HU" sz="4800" dirty="0" smtClean="0"/>
              <a:t> </a:t>
            </a:r>
            <a:r>
              <a:rPr lang="hu-HU" sz="4800" dirty="0" err="1" smtClean="0"/>
              <a:t>attention</a:t>
            </a:r>
            <a:r>
              <a:rPr lang="hu-HU" sz="4800" dirty="0" smtClean="0"/>
              <a:t>!</a:t>
            </a:r>
            <a:endParaRPr lang="hu-HU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4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1151</TotalTime>
  <Words>571</Words>
  <Application>Microsoft Office PowerPoint</Application>
  <PresentationFormat>On-screen Show (4:3)</PresentationFormat>
  <Paragraphs>115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Budapest Renminbi Initiative Plenary Meeting RMB Settlement and Clearing Perspectives Session  Role of Renminbi Clearing Centers and Banks around the World</vt:lpstr>
      <vt:lpstr>Internationalization of RMB</vt:lpstr>
      <vt:lpstr>Internationalization reflects in payments</vt:lpstr>
      <vt:lpstr>RMB Clearing arrangements worldwide </vt:lpstr>
      <vt:lpstr>Advantages of an official clearing bank’s designation </vt:lpstr>
      <vt:lpstr>Potential drivers for increasing payment turnover in the CEE region</vt:lpstr>
      <vt:lpstr>Setting up a clearing arrangement in Hungary in the framework of the Budapest RMB Initiative: two steps</vt:lpstr>
      <vt:lpstr>PowerPoint Presentation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Divéki Éva;Kajdi László</dc:creator>
  <cp:lastModifiedBy>Bartha Lajos</cp:lastModifiedBy>
  <cp:revision>103</cp:revision>
  <dcterms:created xsi:type="dcterms:W3CDTF">2014-12-04T10:30:37Z</dcterms:created>
  <dcterms:modified xsi:type="dcterms:W3CDTF">2015-03-23T16:10:14Z</dcterms:modified>
</cp:coreProperties>
</file>