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  <p:sldMasterId id="2147483660" r:id="rId2"/>
    <p:sldMasterId id="2147483675" r:id="rId3"/>
  </p:sldMasterIdLst>
  <p:notesMasterIdLst>
    <p:notesMasterId r:id="rId17"/>
  </p:notesMasterIdLst>
  <p:handoutMasterIdLst>
    <p:handoutMasterId r:id="rId18"/>
  </p:handoutMasterIdLst>
  <p:sldIdLst>
    <p:sldId id="264" r:id="rId4"/>
    <p:sldId id="289" r:id="rId5"/>
    <p:sldId id="321" r:id="rId6"/>
    <p:sldId id="331" r:id="rId7"/>
    <p:sldId id="333" r:id="rId8"/>
    <p:sldId id="332" r:id="rId9"/>
    <p:sldId id="335" r:id="rId10"/>
    <p:sldId id="337" r:id="rId11"/>
    <p:sldId id="328" r:id="rId12"/>
    <p:sldId id="338" r:id="rId13"/>
    <p:sldId id="327" r:id="rId14"/>
    <p:sldId id="315" r:id="rId15"/>
    <p:sldId id="339" r:id="rId16"/>
  </p:sldIdLst>
  <p:sldSz cx="9144000" cy="6858000" type="screen4x3"/>
  <p:notesSz cx="9926638" cy="6797675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BC"/>
    <a:srgbClr val="00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2" autoAdjust="0"/>
    <p:restoredTop sz="94673" autoAdjust="0"/>
  </p:normalViewPr>
  <p:slideViewPr>
    <p:cSldViewPr snapToObjects="1">
      <p:cViewPr>
        <p:scale>
          <a:sx n="70" d="100"/>
          <a:sy n="70" d="100"/>
        </p:scale>
        <p:origin x="-1638" y="-462"/>
      </p:cViewPr>
      <p:guideLst>
        <p:guide orient="horz" pos="1026"/>
        <p:guide orient="horz" pos="3793"/>
        <p:guide pos="249"/>
        <p:guide pos="5193"/>
        <p:guide pos="2721"/>
        <p:guide pos="2517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3348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29AAC-8EA3-474D-A305-0038F69FF85C}" type="datetimeFigureOut">
              <a:rPr lang="zh-CN" altLang="en-US" smtClean="0"/>
              <a:pPr/>
              <a:t>2015/3/21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EE9C2-0604-4EEA-8CDF-E8C1933771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2382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4AE78-35CF-437F-9F8A-FE05FD3799A7}" type="datetimeFigureOut">
              <a:rPr lang="en-GB" smtClean="0"/>
              <a:pPr/>
              <a:t>21/03/2015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B6B01-E0E4-4073-90CB-0DC0DC9728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97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2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Tahoma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B88BF-C74C-44B4-81FD-958469D42340}" type="slidenum">
              <a:rPr lang="hu-HU" smtClean="0"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u-HU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tags" Target="../tags/tag33.xml"/><Relationship Id="rId3" Type="http://schemas.openxmlformats.org/officeDocument/2006/relationships/tags" Target="../tags/tag10.xml"/><Relationship Id="rId21" Type="http://schemas.openxmlformats.org/officeDocument/2006/relationships/tags" Target="../tags/tag28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tags" Target="../tags/tag32.xml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tags" Target="../tags/tag31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tags" Target="../tags/tag30.xml"/><Relationship Id="rId28" Type="http://schemas.openxmlformats.org/officeDocument/2006/relationships/oleObject" Target="../embeddings/oleObject2.bin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image" Target="../media/image3.jpe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tags" Target="../tags/tag29.xml"/><Relationship Id="rId27" Type="http://schemas.openxmlformats.org/officeDocument/2006/relationships/slideMaster" Target="../slideMasters/slideMaster1.xml"/><Relationship Id="rId30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58.xml"/><Relationship Id="rId7" Type="http://schemas.openxmlformats.org/officeDocument/2006/relationships/image" Target="../media/image1.png"/><Relationship Id="rId2" Type="http://schemas.openxmlformats.org/officeDocument/2006/relationships/tags" Target="../tags/tag5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image" Target="../media/image1.png"/><Relationship Id="rId1" Type="http://schemas.openxmlformats.org/officeDocument/2006/relationships/vmlDrawing" Target="../drawings/vmlDrawing10.v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oleObject" Target="../embeddings/oleObject10.bin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image" Target="../media/image3.jpe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slideMaster" Target="../slideMasters/slideMaster2.xml"/><Relationship Id="rId30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3.jpe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3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3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06.xml"/><Relationship Id="rId7" Type="http://schemas.openxmlformats.org/officeDocument/2006/relationships/image" Target="../media/image1.png"/><Relationship Id="rId2" Type="http://schemas.openxmlformats.org/officeDocument/2006/relationships/tags" Target="../tags/tag10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slideMaster" Target="../slideMasters/slideMaster3.xml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image" Target="../media/image8.png"/><Relationship Id="rId1" Type="http://schemas.openxmlformats.org/officeDocument/2006/relationships/vmlDrawing" Target="../drawings/vmlDrawing17.v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image" Target="../media/image1.png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oleObject" Target="../embeddings/oleObject17.bin"/><Relationship Id="rId30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41.xml"/><Relationship Id="rId1" Type="http://schemas.openxmlformats.org/officeDocument/2006/relationships/vmlDrawing" Target="../drawings/vmlDrawing18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oleObject" Target="../embeddings/oleObject19.bin"/><Relationship Id="rId2" Type="http://schemas.openxmlformats.org/officeDocument/2006/relationships/tags" Target="../tags/tag145.xml"/><Relationship Id="rId1" Type="http://schemas.openxmlformats.org/officeDocument/2006/relationships/vmlDrawing" Target="../drawings/vmlDrawing19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50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49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3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5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9.xml"/><Relationship Id="rId7" Type="http://schemas.openxmlformats.org/officeDocument/2006/relationships/image" Target="../media/image6.png"/><Relationship Id="rId2" Type="http://schemas.openxmlformats.org/officeDocument/2006/relationships/tags" Target="../tags/tag15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oleObject" Target="../embeddings/oleObject3.bin"/><Relationship Id="rId2" Type="http://schemas.openxmlformats.org/officeDocument/2006/relationships/tags" Target="../tags/tag40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oleObject" Target="../embeddings/oleObject4.bin"/><Relationship Id="rId2" Type="http://schemas.openxmlformats.org/officeDocument/2006/relationships/tags" Target="../tags/tag44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vmlDrawing" Target="../drawings/vmlDrawing5.v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think-cell Slide" r:id="rId28" imgW="0" imgH="0" progId="">
                  <p:embed/>
                </p:oleObj>
              </mc:Choice>
              <mc:Fallback>
                <p:oleObj name="think-cell Slide" r:id="rId28" imgW="0" imgH="0" progId="">
                  <p:embed/>
                  <p:pic>
                    <p:nvPicPr>
                      <p:cNvPr id="0" name="AutoShape 4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molecule_coverSmall_01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0" y="0"/>
            <a:ext cx="4169964" cy="292494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1600" y="3040368"/>
            <a:ext cx="6408000" cy="853200"/>
          </a:xfrm>
        </p:spPr>
        <p:txBody>
          <a:bodyPr anchor="b" anchorCtr="0">
            <a:noAutofit/>
          </a:bodyPr>
          <a:lstStyle>
            <a:lvl1pPr algn="ctr">
              <a:buFontTx/>
              <a:buNone/>
              <a:defRPr sz="3600" b="1"/>
            </a:lvl1pPr>
            <a:lvl2pPr>
              <a:buFontTx/>
              <a:buNone/>
              <a:defRPr sz="3600"/>
            </a:lvl2pPr>
            <a:lvl3pPr>
              <a:buFontTx/>
              <a:buNone/>
              <a:defRPr sz="3600"/>
            </a:lvl3pPr>
            <a:lvl4pPr>
              <a:buFontTx/>
              <a:buNone/>
              <a:defRPr sz="3600"/>
            </a:lvl4pPr>
            <a:lvl5pPr>
              <a:buFontTx/>
              <a:buNone/>
              <a:defRPr sz="3600"/>
            </a:lvl5pPr>
          </a:lstStyle>
          <a:p>
            <a:pPr lvl="0"/>
            <a:r>
              <a:rPr lang="en-GB" smtClean="0"/>
              <a:t>Click to add Title</a:t>
            </a:r>
            <a:endParaRPr lang="en-GB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038772"/>
            <a:ext cx="6400800" cy="885600"/>
          </a:xfrm>
        </p:spPr>
        <p:txBody>
          <a:bodyPr>
            <a:noAutofit/>
          </a:bodyPr>
          <a:lstStyle>
            <a:lvl1pPr algn="ctr">
              <a:buFontTx/>
              <a:buNone/>
              <a:defRPr sz="2400" b="1"/>
            </a:lvl1pPr>
            <a:lvl2pPr algn="ctr">
              <a:buFontTx/>
              <a:buNone/>
              <a:defRPr sz="2400" b="1"/>
            </a:lvl2pPr>
            <a:lvl3pPr algn="ctr">
              <a:buFontTx/>
              <a:buNone/>
              <a:defRPr sz="2400" b="1"/>
            </a:lvl3pPr>
            <a:lvl4pPr algn="ctr">
              <a:buFontTx/>
              <a:buNone/>
              <a:defRPr sz="2400" b="1"/>
            </a:lvl4pPr>
            <a:lvl5pPr algn="ctr">
              <a:buFontTx/>
              <a:buNone/>
              <a:defRPr sz="2400" b="1"/>
            </a:lvl5pPr>
          </a:lstStyle>
          <a:p>
            <a:pPr lvl="0"/>
            <a:r>
              <a:rPr lang="en-GB" noProof="0" smtClean="0"/>
              <a:t>Click to add Subtitle</a:t>
            </a:r>
            <a:endParaRPr lang="en-GB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5069576"/>
            <a:ext cx="6400800" cy="653220"/>
          </a:xfrm>
        </p:spPr>
        <p:txBody>
          <a:bodyPr>
            <a:noAutofit/>
          </a:bodyPr>
          <a:lstStyle>
            <a:lvl1pPr algn="ctr">
              <a:buNone/>
              <a:defRPr sz="1600" i="1"/>
            </a:lvl1pPr>
            <a:lvl2pPr>
              <a:buNone/>
              <a:defRPr sz="1600" i="1"/>
            </a:lvl2pPr>
            <a:lvl3pPr>
              <a:buNone/>
              <a:defRPr sz="1600" i="1"/>
            </a:lvl3pPr>
            <a:lvl4pPr>
              <a:buNone/>
              <a:defRPr sz="1600" i="1"/>
            </a:lvl4pPr>
            <a:lvl5pPr>
              <a:buNone/>
              <a:defRPr sz="1600" i="1"/>
            </a:lvl5pPr>
          </a:lstStyle>
          <a:p>
            <a:pPr lvl="0"/>
            <a:r>
              <a:rPr lang="en-GB" smtClean="0"/>
              <a:t>Click to add Place, Date, Name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1371600" y="5868000"/>
            <a:ext cx="6400800" cy="687600"/>
          </a:xfrm>
        </p:spPr>
        <p:txBody>
          <a:bodyPr>
            <a:normAutofit/>
          </a:bodyPr>
          <a:lstStyle>
            <a:lvl1pPr algn="ctr">
              <a:buNone/>
              <a:defRPr sz="1600" i="1" baseline="0"/>
            </a:lvl1pPr>
          </a:lstStyle>
          <a:p>
            <a:r>
              <a:rPr lang="en-GB" smtClean="0"/>
              <a:t>Click to add external logo, if relevant</a:t>
            </a:r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1130061" y="2"/>
            <a:ext cx="955675" cy="6857999"/>
            <a:chOff x="-1130061" y="2"/>
            <a:chExt cx="955675" cy="6857999"/>
          </a:xfrm>
        </p:grpSpPr>
        <p:sp>
          <p:nvSpPr>
            <p:cNvPr id="24" name="Rectangle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1130061" y="2"/>
              <a:ext cx="955675" cy="685799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endParaRPr lang="en-GB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GB" sz="10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Colors</a:t>
              </a:r>
              <a:r>
                <a:rPr lang="en-GB" sz="1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GB" sz="1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allowed</a:t>
              </a:r>
              <a:endParaRPr lang="en-GB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38"/>
            <p:cNvGrpSpPr/>
            <p:nvPr/>
          </p:nvGrpSpPr>
          <p:grpSpPr>
            <a:xfrm>
              <a:off x="-893763" y="1109025"/>
              <a:ext cx="428626" cy="585788"/>
              <a:chOff x="-893764" y="180975"/>
              <a:chExt cx="428626" cy="585788"/>
            </a:xfrm>
          </p:grpSpPr>
          <p:sp>
            <p:nvSpPr>
              <p:cNvPr id="51" name="Rectangle 25"/>
              <p:cNvSpPr>
                <a:spLocks noChangeArrowheads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-893764" y="180975"/>
                <a:ext cx="428626" cy="585788"/>
              </a:xfrm>
              <a:prstGeom prst="rect">
                <a:avLst/>
              </a:prstGeom>
              <a:solidFill>
                <a:srgbClr val="005A8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14"/>
              <p:cNvSpPr>
                <a:spLocks noChangeArrowheads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>
                <a:off x="-833438" y="242888"/>
                <a:ext cx="331822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 0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90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140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36"/>
            <p:cNvGrpSpPr/>
            <p:nvPr/>
          </p:nvGrpSpPr>
          <p:grpSpPr>
            <a:xfrm>
              <a:off x="-893764" y="2989684"/>
              <a:ext cx="428625" cy="584200"/>
              <a:chOff x="-893764" y="1414463"/>
              <a:chExt cx="428625" cy="584200"/>
            </a:xfrm>
          </p:grpSpPr>
          <p:sp>
            <p:nvSpPr>
              <p:cNvPr id="49" name="Rectangle 25"/>
              <p:cNvSpPr>
                <a:spLocks noChangeArrowheads="1"/>
              </p:cNvSpPr>
              <p:nvPr userDrawn="1">
                <p:custDataLst>
                  <p:tags r:id="rId23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16"/>
              <p:cNvSpPr>
                <a:spLocks noChangeArrowheads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-839789" y="1465263"/>
                <a:ext cx="205184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 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0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35"/>
            <p:cNvGrpSpPr/>
            <p:nvPr/>
          </p:nvGrpSpPr>
          <p:grpSpPr>
            <a:xfrm>
              <a:off x="-893764" y="4852351"/>
              <a:ext cx="428625" cy="584200"/>
              <a:chOff x="-893764" y="2030413"/>
              <a:chExt cx="428625" cy="584200"/>
            </a:xfrm>
            <a:solidFill>
              <a:srgbClr val="DDDDDD"/>
            </a:solidFill>
          </p:grpSpPr>
          <p:sp>
            <p:nvSpPr>
              <p:cNvPr id="47" name="Rectangle 25"/>
              <p:cNvSpPr>
                <a:spLocks noChangeArrowheads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>
                <a:off x="-893764" y="2030413"/>
                <a:ext cx="428625" cy="584200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>
                <a:off x="-839789" y="2092325"/>
                <a:ext cx="346249" cy="461665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221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221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221</a:t>
                </a:r>
                <a:endParaRPr lang="en-GB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Rectangle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893764" y="5502168"/>
              <a:ext cx="428625" cy="58578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724">
                <a:defRPr/>
              </a:pPr>
              <a:endParaRPr lang="en-GB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839789" y="5564080"/>
              <a:ext cx="346249" cy="461665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4">
                <a:defRPr/>
              </a:pPr>
              <a:r>
                <a: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GB" sz="1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255</a:t>
              </a:r>
            </a:p>
            <a:p>
              <a:pPr defTabSz="914724">
                <a:defRPr/>
              </a:pPr>
              <a:r>
                <a: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G</a:t>
              </a:r>
              <a:r>
                <a:rPr lang="en-GB" sz="1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255</a:t>
              </a:r>
            </a:p>
            <a:p>
              <a:pPr defTabSz="914724">
                <a:defRPr/>
              </a:pPr>
              <a:r>
                <a: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GB" sz="1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255</a:t>
              </a:r>
              <a:endParaRPr lang="en-GB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" name="Group 37"/>
            <p:cNvGrpSpPr/>
            <p:nvPr/>
          </p:nvGrpSpPr>
          <p:grpSpPr>
            <a:xfrm>
              <a:off x="-893763" y="6135050"/>
              <a:ext cx="428625" cy="584200"/>
              <a:chOff x="-893763" y="798513"/>
              <a:chExt cx="428625" cy="584200"/>
            </a:xfrm>
          </p:grpSpPr>
          <p:sp>
            <p:nvSpPr>
              <p:cNvPr id="45" name="Rectangle 25"/>
              <p:cNvSpPr>
                <a:spLocks noChangeArrowheads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>
                <a:off x="-893763" y="798513"/>
                <a:ext cx="428625" cy="584200"/>
              </a:xfrm>
              <a:prstGeom prst="rect">
                <a:avLst/>
              </a:prstGeom>
              <a:solidFill>
                <a:srgbClr val="BB081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BB081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>
                <a:off x="-839788" y="860425"/>
                <a:ext cx="347663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187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8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28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50"/>
            <p:cNvGrpSpPr/>
            <p:nvPr/>
          </p:nvGrpSpPr>
          <p:grpSpPr>
            <a:xfrm>
              <a:off x="-893763" y="1735580"/>
              <a:ext cx="428626" cy="585788"/>
              <a:chOff x="-893764" y="807506"/>
              <a:chExt cx="428626" cy="585788"/>
            </a:xfrm>
          </p:grpSpPr>
          <p:sp>
            <p:nvSpPr>
              <p:cNvPr id="43" name="Rectangle 25"/>
              <p:cNvSpPr>
                <a:spLocks noChangeArrowheads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-893764" y="807506"/>
                <a:ext cx="428626" cy="585788"/>
              </a:xfrm>
              <a:prstGeom prst="rect">
                <a:avLst/>
              </a:prstGeom>
              <a:solidFill>
                <a:srgbClr val="6098B7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>
                <a:off x="-833438" y="869419"/>
                <a:ext cx="346249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96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152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183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oup 51"/>
            <p:cNvGrpSpPr/>
            <p:nvPr/>
          </p:nvGrpSpPr>
          <p:grpSpPr>
            <a:xfrm>
              <a:off x="-894293" y="482488"/>
              <a:ext cx="428626" cy="585788"/>
              <a:chOff x="-894293" y="1434039"/>
              <a:chExt cx="428626" cy="585788"/>
            </a:xfrm>
          </p:grpSpPr>
          <p:sp>
            <p:nvSpPr>
              <p:cNvPr id="41" name="Rectangle 25"/>
              <p:cNvSpPr>
                <a:spLocks noChangeArrowheads="1"/>
              </p:cNvSpPr>
              <p:nvPr userDrawn="1">
                <p:custDataLst>
                  <p:tags r:id="rId15"/>
                </p:custDataLst>
              </p:nvPr>
            </p:nvSpPr>
            <p:spPr bwMode="auto">
              <a:xfrm>
                <a:off x="-894293" y="1434039"/>
                <a:ext cx="428626" cy="585788"/>
              </a:xfrm>
              <a:prstGeom prst="rect">
                <a:avLst/>
              </a:prstGeom>
              <a:solidFill>
                <a:srgbClr val="06364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 userDrawn="1">
                <p:custDataLst>
                  <p:tags r:id="rId16"/>
                </p:custDataLst>
              </p:nvPr>
            </p:nvSpPr>
            <p:spPr bwMode="auto">
              <a:xfrm>
                <a:off x="-833967" y="1495952"/>
                <a:ext cx="275717" cy="461665"/>
              </a:xfrm>
              <a:prstGeom prst="rect">
                <a:avLst/>
              </a:prstGeom>
              <a:solidFill>
                <a:srgbClr val="06364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6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54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79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Rectangle 2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893763" y="2362113"/>
              <a:ext cx="428626" cy="585788"/>
            </a:xfrm>
            <a:prstGeom prst="rect">
              <a:avLst/>
            </a:prstGeom>
            <a:solidFill>
              <a:srgbClr val="BFD6E2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724">
                <a:defRPr/>
              </a:pPr>
              <a:endParaRPr lang="en-GB" sz="1000" dirty="0">
                <a:solidFill>
                  <a:srgbClr val="005A8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33438" y="2415562"/>
              <a:ext cx="346249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4">
                <a:defRPr/>
              </a:pPr>
              <a:r>
                <a:rPr lang="en-GB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 191</a:t>
              </a:r>
            </a:p>
            <a:p>
              <a:pPr defTabSz="914724">
                <a:defRPr/>
              </a:pPr>
              <a:r>
                <a:rPr lang="en-GB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 214</a:t>
              </a:r>
            </a:p>
            <a:p>
              <a:pPr defTabSz="914724">
                <a:defRPr/>
              </a:pPr>
              <a:r>
                <a:rPr lang="en-GB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 226</a:t>
              </a:r>
              <a:endPara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5" name="Group 32"/>
            <p:cNvGrpSpPr/>
            <p:nvPr/>
          </p:nvGrpSpPr>
          <p:grpSpPr>
            <a:xfrm>
              <a:off x="-893764" y="3611980"/>
              <a:ext cx="428625" cy="584200"/>
              <a:chOff x="-893764" y="1414463"/>
              <a:chExt cx="428625" cy="584200"/>
            </a:xfrm>
          </p:grpSpPr>
          <p:sp>
            <p:nvSpPr>
              <p:cNvPr id="39" name="Rectangle 25"/>
              <p:cNvSpPr>
                <a:spLocks noChangeArrowheads="1"/>
              </p:cNvSpPr>
              <p:nvPr userDrawn="1">
                <p:custDataLst>
                  <p:tags r:id="rId13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rgbClr val="5F5F5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16"/>
              <p:cNvSpPr>
                <a:spLocks noChangeArrowheads="1"/>
              </p:cNvSpPr>
              <p:nvPr userDrawn="1">
                <p:custDataLst>
                  <p:tags r:id="rId14"/>
                </p:custDataLst>
              </p:nvPr>
            </p:nvSpPr>
            <p:spPr bwMode="auto">
              <a:xfrm>
                <a:off x="-839789" y="1465263"/>
                <a:ext cx="275717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95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 95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95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6" name="Group 39"/>
            <p:cNvGrpSpPr/>
            <p:nvPr/>
          </p:nvGrpSpPr>
          <p:grpSpPr>
            <a:xfrm>
              <a:off x="-893764" y="4230047"/>
              <a:ext cx="428625" cy="584200"/>
              <a:chOff x="-893764" y="1414463"/>
              <a:chExt cx="428625" cy="584200"/>
            </a:xfrm>
          </p:grpSpPr>
          <p:sp>
            <p:nvSpPr>
              <p:cNvPr id="37" name="Rectangle 25"/>
              <p:cNvSpPr>
                <a:spLocks noChangeArrowheads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rgbClr val="96969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Rectangle 16"/>
              <p:cNvSpPr>
                <a:spLocks noChangeArrowheads="1"/>
              </p:cNvSpPr>
              <p:nvPr userDrawn="1">
                <p:custDataLst>
                  <p:tags r:id="rId12"/>
                </p:custDataLst>
              </p:nvPr>
            </p:nvSpPr>
            <p:spPr bwMode="auto">
              <a:xfrm>
                <a:off x="-839789" y="1465263"/>
                <a:ext cx="346249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150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 150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150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3" name="Picture 55" descr="BC_logo_pos_CMYK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010400" y="362909"/>
            <a:ext cx="1855787" cy="64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 userDrawn="1"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419600" y="457200"/>
            <a:ext cx="2209800" cy="4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ure Slide (adap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4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914400" y="2998800"/>
            <a:ext cx="7315200" cy="493200"/>
          </a:xfrm>
        </p:spPr>
        <p:txBody>
          <a:bodyPr anchor="b" anchorCtr="0">
            <a:noAutofit/>
          </a:bodyPr>
          <a:lstStyle>
            <a:lvl1pPr algn="ctr">
              <a:buFontTx/>
              <a:buNone/>
              <a:defRPr sz="2600" b="1" baseline="0"/>
            </a:lvl1pPr>
            <a:lvl2pPr>
              <a:buFontTx/>
              <a:buNone/>
              <a:defRPr sz="3600"/>
            </a:lvl2pPr>
            <a:lvl3pPr>
              <a:buFontTx/>
              <a:buNone/>
              <a:defRPr sz="3600"/>
            </a:lvl3pPr>
            <a:lvl4pPr>
              <a:buFontTx/>
              <a:buNone/>
              <a:defRPr sz="3600"/>
            </a:lvl4pPr>
            <a:lvl5pPr>
              <a:buFontTx/>
              <a:buNone/>
              <a:defRPr sz="3600"/>
            </a:lvl5pPr>
          </a:lstStyle>
          <a:p>
            <a:pPr lvl="0"/>
            <a:r>
              <a:rPr lang="en-GB" dirty="0" smtClean="0"/>
              <a:t>Click to add: Thank you for your attention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700800"/>
            <a:ext cx="7315200" cy="885600"/>
          </a:xfrm>
        </p:spPr>
        <p:txBody>
          <a:bodyPr>
            <a:noAutofit/>
          </a:bodyPr>
          <a:lstStyle>
            <a:lvl1pPr marL="266700" marR="0" indent="-2667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2400" b="1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400" b="1"/>
            </a:lvl2pPr>
            <a:lvl3pPr algn="ctr">
              <a:buFontTx/>
              <a:buNone/>
              <a:defRPr sz="2400" b="1"/>
            </a:lvl3pPr>
            <a:lvl4pPr algn="ctr">
              <a:buFontTx/>
              <a:buNone/>
              <a:defRPr sz="2400" b="1"/>
            </a:lvl4pPr>
            <a:lvl5pPr algn="ctr">
              <a:buFontTx/>
              <a:buNone/>
              <a:defRPr sz="2400" b="1"/>
            </a:lvl5pPr>
          </a:lstStyle>
          <a:p>
            <a:pPr marL="266700" marR="0" lvl="0" indent="-266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GB" dirty="0" smtClean="0"/>
              <a:t>Click to add: Please visit out website</a:t>
            </a:r>
            <a:br>
              <a:rPr lang="en-GB" dirty="0" smtClean="0"/>
            </a:br>
            <a:r>
              <a:rPr lang="en-GB" dirty="0" smtClean="0"/>
              <a:t>www.borsodchem-group.com</a:t>
            </a:r>
          </a:p>
        </p:txBody>
      </p:sp>
      <p:pic>
        <p:nvPicPr>
          <p:cNvPr id="13" name="Picture 10" descr="BC_logo_pos_CMYK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2938" y="6053138"/>
            <a:ext cx="17922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molecule_coverSmall_01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 flipH="1">
            <a:off x="5076056" y="0"/>
            <a:ext cx="4068812" cy="28194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6172200"/>
            <a:ext cx="2133600" cy="4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34399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73607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think-cell Slide" r:id="rId28" imgW="0" imgH="0" progId="">
                  <p:embed/>
                </p:oleObj>
              </mc:Choice>
              <mc:Fallback>
                <p:oleObj name="think-cell Slide" r:id="rId28" imgW="0" imgH="0" progId="">
                  <p:embed/>
                  <p:pic>
                    <p:nvPicPr>
                      <p:cNvPr id="0" name="AutoShape 4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molecule_coverSmall_01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0" y="0"/>
            <a:ext cx="4169964" cy="292494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1600" y="3042217"/>
            <a:ext cx="6408000" cy="853200"/>
          </a:xfrm>
        </p:spPr>
        <p:txBody>
          <a:bodyPr anchor="b" anchorCtr="0">
            <a:noAutofit/>
          </a:bodyPr>
          <a:lstStyle>
            <a:lvl1pPr algn="ctr">
              <a:buFontTx/>
              <a:buNone/>
              <a:defRPr sz="3600" b="1"/>
            </a:lvl1pPr>
            <a:lvl2pPr>
              <a:buFontTx/>
              <a:buNone/>
              <a:defRPr sz="3600"/>
            </a:lvl2pPr>
            <a:lvl3pPr>
              <a:buFontTx/>
              <a:buNone/>
              <a:defRPr sz="3600"/>
            </a:lvl3pPr>
            <a:lvl4pPr>
              <a:buFontTx/>
              <a:buNone/>
              <a:defRPr sz="3600"/>
            </a:lvl4pPr>
            <a:lvl5pPr>
              <a:buFontTx/>
              <a:buNone/>
              <a:defRPr sz="3600"/>
            </a:lvl5pPr>
          </a:lstStyle>
          <a:p>
            <a:pPr lvl="0"/>
            <a:r>
              <a:rPr lang="en-GB" smtClean="0"/>
              <a:t>Click to add Title</a:t>
            </a:r>
            <a:endParaRPr lang="en-GB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039311"/>
            <a:ext cx="6400800" cy="885600"/>
          </a:xfrm>
        </p:spPr>
        <p:txBody>
          <a:bodyPr>
            <a:noAutofit/>
          </a:bodyPr>
          <a:lstStyle>
            <a:lvl1pPr algn="ctr">
              <a:buFontTx/>
              <a:buNone/>
              <a:defRPr sz="2400" b="1"/>
            </a:lvl1pPr>
            <a:lvl2pPr algn="ctr">
              <a:buFontTx/>
              <a:buNone/>
              <a:defRPr sz="2400" b="1"/>
            </a:lvl2pPr>
            <a:lvl3pPr algn="ctr">
              <a:buFontTx/>
              <a:buNone/>
              <a:defRPr sz="2400" b="1"/>
            </a:lvl3pPr>
            <a:lvl4pPr algn="ctr">
              <a:buFontTx/>
              <a:buNone/>
              <a:defRPr sz="2400" b="1"/>
            </a:lvl4pPr>
            <a:lvl5pPr algn="ctr">
              <a:buFontTx/>
              <a:buNone/>
              <a:defRPr sz="2400" b="1"/>
            </a:lvl5pPr>
          </a:lstStyle>
          <a:p>
            <a:pPr lvl="0"/>
            <a:r>
              <a:rPr lang="en-GB" smtClean="0"/>
              <a:t>Click to add Subtitle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5071216"/>
            <a:ext cx="6400800" cy="631183"/>
          </a:xfrm>
        </p:spPr>
        <p:txBody>
          <a:bodyPr>
            <a:noAutofit/>
          </a:bodyPr>
          <a:lstStyle>
            <a:lvl1pPr algn="ctr">
              <a:buNone/>
              <a:defRPr sz="1600" i="1"/>
            </a:lvl1pPr>
            <a:lvl2pPr>
              <a:buNone/>
              <a:defRPr sz="1600" i="1"/>
            </a:lvl2pPr>
            <a:lvl3pPr>
              <a:buNone/>
              <a:defRPr sz="1600" i="1"/>
            </a:lvl3pPr>
            <a:lvl4pPr>
              <a:buNone/>
              <a:defRPr sz="1600" i="1"/>
            </a:lvl4pPr>
            <a:lvl5pPr>
              <a:buNone/>
              <a:defRPr sz="1600" i="1"/>
            </a:lvl5pPr>
          </a:lstStyle>
          <a:p>
            <a:pPr lvl="0"/>
            <a:r>
              <a:rPr lang="en-GB" smtClean="0"/>
              <a:t>Click to add Place, Date, Name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1371600" y="5868000"/>
            <a:ext cx="6400800" cy="687600"/>
          </a:xfrm>
        </p:spPr>
        <p:txBody>
          <a:bodyPr>
            <a:normAutofit/>
          </a:bodyPr>
          <a:lstStyle>
            <a:lvl1pPr algn="ctr">
              <a:buNone/>
              <a:defRPr sz="1600" i="1" baseline="0"/>
            </a:lvl1pPr>
          </a:lstStyle>
          <a:p>
            <a:r>
              <a:rPr lang="en-GB" smtClean="0"/>
              <a:t>Click to add external logo, if relevant</a:t>
            </a:r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1130061" y="2"/>
            <a:ext cx="955675" cy="6857999"/>
            <a:chOff x="-1130061" y="2"/>
            <a:chExt cx="955675" cy="6857999"/>
          </a:xfrm>
        </p:grpSpPr>
        <p:sp>
          <p:nvSpPr>
            <p:cNvPr id="15" name="Rectangle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1130061" y="2"/>
              <a:ext cx="955675" cy="685799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endParaRPr lang="en-GB" sz="1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GB" sz="1000" b="1" dirty="0" err="1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Colors</a:t>
              </a:r>
              <a:r>
                <a:rPr lang="en-GB" sz="1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algn="ctr"/>
              <a:r>
                <a:rPr lang="en-GB" sz="10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allowed</a:t>
              </a:r>
              <a:endParaRPr lang="en-GB" sz="1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38"/>
            <p:cNvGrpSpPr/>
            <p:nvPr/>
          </p:nvGrpSpPr>
          <p:grpSpPr>
            <a:xfrm>
              <a:off x="-893763" y="1109025"/>
              <a:ext cx="428626" cy="585788"/>
              <a:chOff x="-893764" y="180975"/>
              <a:chExt cx="428626" cy="585788"/>
            </a:xfrm>
          </p:grpSpPr>
          <p:sp>
            <p:nvSpPr>
              <p:cNvPr id="46" name="Rectangle 25"/>
              <p:cNvSpPr>
                <a:spLocks noChangeArrowheads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-893764" y="180975"/>
                <a:ext cx="428626" cy="585788"/>
              </a:xfrm>
              <a:prstGeom prst="rect">
                <a:avLst/>
              </a:prstGeom>
              <a:solidFill>
                <a:srgbClr val="005A8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14"/>
              <p:cNvSpPr>
                <a:spLocks noChangeArrowheads="1"/>
              </p:cNvSpPr>
              <p:nvPr userDrawn="1">
                <p:custDataLst>
                  <p:tags r:id="rId26"/>
                </p:custDataLst>
              </p:nvPr>
            </p:nvSpPr>
            <p:spPr bwMode="auto">
              <a:xfrm>
                <a:off x="-833438" y="242888"/>
                <a:ext cx="331822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 0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90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140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8" name="Group 36"/>
            <p:cNvGrpSpPr/>
            <p:nvPr/>
          </p:nvGrpSpPr>
          <p:grpSpPr>
            <a:xfrm>
              <a:off x="-893764" y="2989684"/>
              <a:ext cx="428625" cy="584200"/>
              <a:chOff x="-893764" y="1414463"/>
              <a:chExt cx="428625" cy="584200"/>
            </a:xfrm>
          </p:grpSpPr>
          <p:sp>
            <p:nvSpPr>
              <p:cNvPr id="44" name="Rectangle 25"/>
              <p:cNvSpPr>
                <a:spLocks noChangeArrowheads="1"/>
              </p:cNvSpPr>
              <p:nvPr userDrawn="1">
                <p:custDataLst>
                  <p:tags r:id="rId23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16"/>
              <p:cNvSpPr>
                <a:spLocks noChangeArrowheads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-839789" y="1465263"/>
                <a:ext cx="205184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 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0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Group 35"/>
            <p:cNvGrpSpPr/>
            <p:nvPr/>
          </p:nvGrpSpPr>
          <p:grpSpPr>
            <a:xfrm>
              <a:off x="-893764" y="4852351"/>
              <a:ext cx="428625" cy="584200"/>
              <a:chOff x="-893764" y="2030413"/>
              <a:chExt cx="428625" cy="584200"/>
            </a:xfrm>
            <a:solidFill>
              <a:srgbClr val="DDDDDD"/>
            </a:solidFill>
          </p:grpSpPr>
          <p:sp>
            <p:nvSpPr>
              <p:cNvPr id="42" name="Rectangle 25"/>
              <p:cNvSpPr>
                <a:spLocks noChangeArrowheads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>
                <a:off x="-893764" y="2030413"/>
                <a:ext cx="428625" cy="584200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>
                <a:off x="-839789" y="2092325"/>
                <a:ext cx="346249" cy="461665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221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221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221</a:t>
                </a:r>
                <a:endParaRPr lang="en-GB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Rectangle 2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893764" y="5502168"/>
              <a:ext cx="428625" cy="58578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724">
                <a:defRPr/>
              </a:pPr>
              <a:endParaRPr lang="en-GB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839789" y="5564080"/>
              <a:ext cx="346249" cy="461665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4">
                <a:defRPr/>
              </a:pPr>
              <a:r>
                <a: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GB" sz="1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255</a:t>
              </a:r>
            </a:p>
            <a:p>
              <a:pPr defTabSz="914724">
                <a:defRPr/>
              </a:pPr>
              <a:r>
                <a: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G</a:t>
              </a:r>
              <a:r>
                <a:rPr lang="en-GB" sz="1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255</a:t>
              </a:r>
            </a:p>
            <a:p>
              <a:pPr defTabSz="914724">
                <a:defRPr/>
              </a:pPr>
              <a:r>
                <a: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GB" sz="1000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 255</a:t>
              </a:r>
              <a:endParaRPr lang="en-GB" sz="1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37"/>
            <p:cNvGrpSpPr/>
            <p:nvPr/>
          </p:nvGrpSpPr>
          <p:grpSpPr>
            <a:xfrm>
              <a:off x="-893763" y="6135050"/>
              <a:ext cx="428625" cy="584200"/>
              <a:chOff x="-893763" y="798513"/>
              <a:chExt cx="428625" cy="584200"/>
            </a:xfrm>
          </p:grpSpPr>
          <p:sp>
            <p:nvSpPr>
              <p:cNvPr id="40" name="Rectangle 25"/>
              <p:cNvSpPr>
                <a:spLocks noChangeArrowheads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>
                <a:off x="-893763" y="798513"/>
                <a:ext cx="428625" cy="584200"/>
              </a:xfrm>
              <a:prstGeom prst="rect">
                <a:avLst/>
              </a:prstGeom>
              <a:solidFill>
                <a:srgbClr val="BB081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BB081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15"/>
              <p:cNvSpPr>
                <a:spLocks noChangeArrowheads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>
                <a:off x="-839788" y="860425"/>
                <a:ext cx="347663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187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8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28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" name="Group 50"/>
            <p:cNvGrpSpPr/>
            <p:nvPr/>
          </p:nvGrpSpPr>
          <p:grpSpPr>
            <a:xfrm>
              <a:off x="-893763" y="1735580"/>
              <a:ext cx="428626" cy="585788"/>
              <a:chOff x="-893764" y="807506"/>
              <a:chExt cx="428626" cy="585788"/>
            </a:xfrm>
          </p:grpSpPr>
          <p:sp>
            <p:nvSpPr>
              <p:cNvPr id="38" name="Rectangle 25"/>
              <p:cNvSpPr>
                <a:spLocks noChangeArrowheads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-893764" y="807506"/>
                <a:ext cx="428626" cy="585788"/>
              </a:xfrm>
              <a:prstGeom prst="rect">
                <a:avLst/>
              </a:prstGeom>
              <a:solidFill>
                <a:srgbClr val="6098B7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14"/>
              <p:cNvSpPr>
                <a:spLocks noChangeArrowheads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>
                <a:off x="-833438" y="869419"/>
                <a:ext cx="346249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96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152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183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7" name="Group 51"/>
            <p:cNvGrpSpPr/>
            <p:nvPr/>
          </p:nvGrpSpPr>
          <p:grpSpPr>
            <a:xfrm>
              <a:off x="-894293" y="482488"/>
              <a:ext cx="428626" cy="585788"/>
              <a:chOff x="-894293" y="1434039"/>
              <a:chExt cx="428626" cy="585788"/>
            </a:xfrm>
          </p:grpSpPr>
          <p:sp>
            <p:nvSpPr>
              <p:cNvPr id="36" name="Rectangle 25"/>
              <p:cNvSpPr>
                <a:spLocks noChangeArrowheads="1"/>
              </p:cNvSpPr>
              <p:nvPr userDrawn="1">
                <p:custDataLst>
                  <p:tags r:id="rId15"/>
                </p:custDataLst>
              </p:nvPr>
            </p:nvSpPr>
            <p:spPr bwMode="auto">
              <a:xfrm>
                <a:off x="-894293" y="1434039"/>
                <a:ext cx="428626" cy="585788"/>
              </a:xfrm>
              <a:prstGeom prst="rect">
                <a:avLst/>
              </a:prstGeom>
              <a:solidFill>
                <a:srgbClr val="06364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14"/>
              <p:cNvSpPr>
                <a:spLocks noChangeArrowheads="1"/>
              </p:cNvSpPr>
              <p:nvPr userDrawn="1">
                <p:custDataLst>
                  <p:tags r:id="rId16"/>
                </p:custDataLst>
              </p:nvPr>
            </p:nvSpPr>
            <p:spPr bwMode="auto">
              <a:xfrm>
                <a:off x="-833967" y="1495952"/>
                <a:ext cx="275717" cy="461665"/>
              </a:xfrm>
              <a:prstGeom prst="rect">
                <a:avLst/>
              </a:prstGeom>
              <a:solidFill>
                <a:srgbClr val="06364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6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54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79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8" name="Rectangle 2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893763" y="2362113"/>
              <a:ext cx="428626" cy="585788"/>
            </a:xfrm>
            <a:prstGeom prst="rect">
              <a:avLst/>
            </a:prstGeom>
            <a:solidFill>
              <a:srgbClr val="BFD6E2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724">
                <a:defRPr/>
              </a:pPr>
              <a:endParaRPr lang="en-GB" sz="1000" dirty="0">
                <a:solidFill>
                  <a:srgbClr val="005A8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-833438" y="2415562"/>
              <a:ext cx="346249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4">
                <a:defRPr/>
              </a:pPr>
              <a:r>
                <a:rPr lang="en-GB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 191</a:t>
              </a:r>
            </a:p>
            <a:p>
              <a:pPr defTabSz="914724">
                <a:defRPr/>
              </a:pPr>
              <a:r>
                <a:rPr lang="en-GB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 214</a:t>
              </a:r>
            </a:p>
            <a:p>
              <a:pPr defTabSz="914724">
                <a:defRPr/>
              </a:pPr>
              <a:r>
                <a:rPr lang="en-GB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 226</a:t>
              </a:r>
              <a:endParaRPr lang="en-GB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" name="Group 32"/>
            <p:cNvGrpSpPr/>
            <p:nvPr/>
          </p:nvGrpSpPr>
          <p:grpSpPr>
            <a:xfrm>
              <a:off x="-893764" y="3611980"/>
              <a:ext cx="428625" cy="584200"/>
              <a:chOff x="-893764" y="1414463"/>
              <a:chExt cx="428625" cy="584200"/>
            </a:xfrm>
          </p:grpSpPr>
          <p:sp>
            <p:nvSpPr>
              <p:cNvPr id="34" name="Rectangle 25"/>
              <p:cNvSpPr>
                <a:spLocks noChangeArrowheads="1"/>
              </p:cNvSpPr>
              <p:nvPr userDrawn="1">
                <p:custDataLst>
                  <p:tags r:id="rId13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rgbClr val="5F5F5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16"/>
              <p:cNvSpPr>
                <a:spLocks noChangeArrowheads="1"/>
              </p:cNvSpPr>
              <p:nvPr userDrawn="1">
                <p:custDataLst>
                  <p:tags r:id="rId14"/>
                </p:custDataLst>
              </p:nvPr>
            </p:nvSpPr>
            <p:spPr bwMode="auto">
              <a:xfrm>
                <a:off x="-839789" y="1465263"/>
                <a:ext cx="275717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95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 95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95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1" name="Group 39"/>
            <p:cNvGrpSpPr/>
            <p:nvPr/>
          </p:nvGrpSpPr>
          <p:grpSpPr>
            <a:xfrm>
              <a:off x="-893764" y="4230047"/>
              <a:ext cx="428625" cy="584200"/>
              <a:chOff x="-893764" y="1414463"/>
              <a:chExt cx="428625" cy="584200"/>
            </a:xfrm>
          </p:grpSpPr>
          <p:sp>
            <p:nvSpPr>
              <p:cNvPr id="32" name="Rectangle 25"/>
              <p:cNvSpPr>
                <a:spLocks noChangeArrowheads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rgbClr val="96969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16"/>
              <p:cNvSpPr>
                <a:spLocks noChangeArrowheads="1"/>
              </p:cNvSpPr>
              <p:nvPr userDrawn="1">
                <p:custDataLst>
                  <p:tags r:id="rId12"/>
                </p:custDataLst>
              </p:nvPr>
            </p:nvSpPr>
            <p:spPr bwMode="auto">
              <a:xfrm>
                <a:off x="-839789" y="1465263"/>
                <a:ext cx="346249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 150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G 150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 150</a:t>
                </a:r>
                <a:endParaRPr lang="en-GB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48" name="Picture 55" descr="BC_logo_pos_CMYK.pn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7010400" y="362909"/>
            <a:ext cx="1855787" cy="64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 userDrawn="1"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419600" y="457200"/>
            <a:ext cx="2209800" cy="46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Agenda</a:t>
            </a:r>
            <a:endParaRPr lang="en-GB" dirty="0"/>
          </a:p>
        </p:txBody>
      </p:sp>
      <p:pic>
        <p:nvPicPr>
          <p:cNvPr id="5" name="Picture 4" descr="molecule_coverSmall_01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pic>
        <p:nvPicPr>
          <p:cNvPr id="8" name="Picture 8" descr="BC_logo_pos_CMYK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9763" y="6096000"/>
            <a:ext cx="18383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>
            <p:custDataLst>
              <p:tags r:id="rId3"/>
            </p:custDataLst>
          </p:nvPr>
        </p:nvCxnSpPr>
        <p:spPr>
          <a:xfrm>
            <a:off x="486855" y="1220400"/>
            <a:ext cx="7742745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1628775"/>
            <a:ext cx="7834312" cy="4392613"/>
          </a:xfrm>
        </p:spPr>
        <p:txBody>
          <a:bodyPr/>
          <a:lstStyle>
            <a:lvl1pPr marL="342900" indent="-342900">
              <a:spcBef>
                <a:spcPts val="2400"/>
              </a:spcBef>
              <a:buFont typeface="+mj-lt"/>
              <a:buAutoNum type="alphaUcPeriod"/>
              <a:defRPr b="1"/>
            </a:lvl1pPr>
            <a:lvl2pPr marL="625475" indent="-263525">
              <a:buNone/>
              <a:defRPr sz="1600"/>
            </a:lvl2pPr>
            <a:lvl3pPr marL="987425" indent="-361950"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</a:p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</a:p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172200"/>
            <a:ext cx="2133600" cy="4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15616" y="2168861"/>
            <a:ext cx="7128384" cy="369332"/>
          </a:xfrm>
        </p:spPr>
        <p:txBody>
          <a:bodyPr>
            <a:spAutoFit/>
          </a:bodyPr>
          <a:lstStyle>
            <a:lvl1pPr marL="533400" indent="-533400">
              <a:buFont typeface="+mj-lt"/>
              <a:buAutoNum type="alphaUcPeriod"/>
              <a:defRPr b="1"/>
            </a:lvl1pPr>
            <a:lvl2pPr marL="617538" indent="-261938">
              <a:buFont typeface="+mj-lt"/>
              <a:buNone/>
              <a:defRPr sz="1600"/>
            </a:lvl2pPr>
            <a:lvl3pPr marL="985838" indent="-355600">
              <a:buFont typeface="+mj-lt"/>
              <a:buNone/>
              <a:defRPr sz="1600"/>
            </a:lvl3pPr>
            <a:lvl4pPr marL="617538" indent="-261938">
              <a:buFont typeface="+mj-lt"/>
              <a:buNone/>
              <a:defRPr sz="1600"/>
            </a:lvl4pPr>
          </a:lstStyle>
          <a:p>
            <a:pPr lvl="0"/>
            <a:r>
              <a:rPr lang="en-GB" smtClean="0"/>
              <a:t>Click to add Chapter</a:t>
            </a:r>
            <a:endParaRPr lang="en-GB" dirty="0" smtClean="0"/>
          </a:p>
        </p:txBody>
      </p:sp>
      <p:pic>
        <p:nvPicPr>
          <p:cNvPr id="5" name="Picture 4" descr="molecule_coverSmall_01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pic>
        <p:nvPicPr>
          <p:cNvPr id="8" name="Picture 8" descr="BC_logo_pos_CMYK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9763" y="6096000"/>
            <a:ext cx="18383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>
            <p:custDataLst>
              <p:tags r:id="rId3"/>
            </p:custDataLst>
          </p:nvPr>
        </p:nvCxnSpPr>
        <p:spPr>
          <a:xfrm>
            <a:off x="486855" y="1220400"/>
            <a:ext cx="7742745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172200"/>
            <a:ext cx="2133600" cy="4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4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13"/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396000" y="1627200"/>
            <a:ext cx="7848000" cy="4392000"/>
          </a:xfrm>
          <a:prstGeom prst="rect">
            <a:avLst/>
          </a:prstGeom>
          <a:ln w="12700"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noProof="0" smtClean="0"/>
              <a:t>Click icon to add content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4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ble Placeholder 11"/>
          <p:cNvSpPr>
            <a:spLocks noGrp="1"/>
          </p:cNvSpPr>
          <p:nvPr>
            <p:ph type="tbl" sz="quarter" idx="13"/>
            <p:custDataLst>
              <p:tags r:id="rId3"/>
            </p:custDataLst>
          </p:nvPr>
        </p:nvSpPr>
        <p:spPr/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smtClean="0"/>
              <a:t>Click icon to add table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2Columns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96000" y="1627200"/>
            <a:ext cx="3600000" cy="4392000"/>
          </a:xfrm>
          <a:prstGeom prst="rect">
            <a:avLst/>
          </a:prstGeom>
          <a:ln w="12700"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 baseline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sz="14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14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4643438" y="1627188"/>
            <a:ext cx="3600450" cy="4392612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smtClean="0"/>
              <a:t>Click icon to edit content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Agenda</a:t>
            </a:r>
            <a:endParaRPr lang="en-GB" dirty="0"/>
          </a:p>
        </p:txBody>
      </p:sp>
      <p:pic>
        <p:nvPicPr>
          <p:cNvPr id="5" name="Picture 4" descr="molecule_coverSmall_01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pic>
        <p:nvPicPr>
          <p:cNvPr id="8" name="Picture 8" descr="BC_logo_pos_CMYK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9763" y="6096000"/>
            <a:ext cx="18383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>
            <p:custDataLst>
              <p:tags r:id="rId3"/>
            </p:custDataLst>
          </p:nvPr>
        </p:nvCxnSpPr>
        <p:spPr>
          <a:xfrm>
            <a:off x="486855" y="1220400"/>
            <a:ext cx="7742745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1628775"/>
            <a:ext cx="7834312" cy="4392613"/>
          </a:xfrm>
        </p:spPr>
        <p:txBody>
          <a:bodyPr/>
          <a:lstStyle>
            <a:lvl1pPr marL="342900" indent="-342900">
              <a:spcBef>
                <a:spcPts val="2400"/>
              </a:spcBef>
              <a:buFont typeface="+mj-lt"/>
              <a:buAutoNum type="alphaUcPeriod"/>
              <a:defRPr b="1"/>
            </a:lvl1pPr>
            <a:lvl2pPr marL="625475" indent="-263525">
              <a:buNone/>
              <a:defRPr sz="1600"/>
            </a:lvl2pPr>
            <a:lvl3pPr marL="987425" indent="-361950"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</a:p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</a:p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172200"/>
            <a:ext cx="2133600" cy="4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4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4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ure Slide (adap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4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914400" y="2998800"/>
            <a:ext cx="7315200" cy="493200"/>
          </a:xfrm>
        </p:spPr>
        <p:txBody>
          <a:bodyPr anchor="b" anchorCtr="0">
            <a:noAutofit/>
          </a:bodyPr>
          <a:lstStyle>
            <a:lvl1pPr algn="ctr">
              <a:buFontTx/>
              <a:buNone/>
              <a:defRPr sz="2600" b="1"/>
            </a:lvl1pPr>
            <a:lvl2pPr>
              <a:buFontTx/>
              <a:buNone/>
              <a:defRPr sz="3600"/>
            </a:lvl2pPr>
            <a:lvl3pPr>
              <a:buFontTx/>
              <a:buNone/>
              <a:defRPr sz="3600"/>
            </a:lvl3pPr>
            <a:lvl4pPr>
              <a:buFontTx/>
              <a:buNone/>
              <a:defRPr sz="3600"/>
            </a:lvl4pPr>
            <a:lvl5pPr>
              <a:buFontTx/>
              <a:buNone/>
              <a:defRPr sz="3600"/>
            </a:lvl5pPr>
          </a:lstStyle>
          <a:p>
            <a:pPr lvl="0"/>
            <a:r>
              <a:rPr lang="en-GB" smtClean="0"/>
              <a:t>Click to add "Thank you for your attention"</a:t>
            </a:r>
            <a:endParaRPr lang="en-GB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700800"/>
            <a:ext cx="7315200" cy="885600"/>
          </a:xfrm>
        </p:spPr>
        <p:txBody>
          <a:bodyPr>
            <a:noAutofit/>
          </a:bodyPr>
          <a:lstStyle>
            <a:lvl1pPr marL="266700" marR="0" indent="-266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2400" b="1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400" b="1"/>
            </a:lvl2pPr>
            <a:lvl3pPr algn="ctr">
              <a:buFontTx/>
              <a:buNone/>
              <a:defRPr sz="2400" b="1"/>
            </a:lvl3pPr>
            <a:lvl4pPr algn="ctr">
              <a:buFontTx/>
              <a:buNone/>
              <a:defRPr sz="2400" b="1"/>
            </a:lvl4pPr>
            <a:lvl5pPr algn="ctr">
              <a:buFontTx/>
              <a:buNone/>
              <a:defRPr sz="2400" b="1"/>
            </a:lvl5pPr>
          </a:lstStyle>
          <a:p>
            <a:pPr marL="266700" marR="0" lvl="0" indent="-266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GB" smtClean="0"/>
              <a:t>Click to add "Please visit out website</a:t>
            </a:r>
            <a:br>
              <a:rPr lang="en-GB" smtClean="0"/>
            </a:br>
            <a:r>
              <a:rPr lang="en-GB" smtClean="0"/>
              <a:t>www.borsodchem-group.com</a:t>
            </a:r>
            <a:endParaRPr lang="en-GB" dirty="0" smtClean="0"/>
          </a:p>
        </p:txBody>
      </p:sp>
      <p:pic>
        <p:nvPicPr>
          <p:cNvPr id="13" name="Picture 10" descr="BC_logo_pos_CMYK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2938" y="6053138"/>
            <a:ext cx="17922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molecule_coverSmall_01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 flipH="1">
            <a:off x="5076056" y="0"/>
            <a:ext cx="4068812" cy="281940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6172200"/>
            <a:ext cx="2133600" cy="4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think-cell Slide" r:id="rId27" imgW="0" imgH="0" progId="">
                  <p:embed/>
                </p:oleObj>
              </mc:Choice>
              <mc:Fallback>
                <p:oleObj name="think-cell Slide" r:id="rId27" imgW="0" imgH="0" progId="">
                  <p:embed/>
                  <p:pic>
                    <p:nvPicPr>
                      <p:cNvPr id="0" name="AutoShape 3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molecule_coverSmall_01.pn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0" y="0"/>
            <a:ext cx="4169964" cy="2924944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371600" y="3040368"/>
            <a:ext cx="6408000" cy="853200"/>
          </a:xfrm>
        </p:spPr>
        <p:txBody>
          <a:bodyPr anchor="b" anchorCtr="0">
            <a:noAutofit/>
          </a:bodyPr>
          <a:lstStyle>
            <a:lvl1pPr algn="ctr">
              <a:buFontTx/>
              <a:buNone/>
              <a:defRPr sz="3600" b="1"/>
            </a:lvl1pPr>
            <a:lvl2pPr>
              <a:buFontTx/>
              <a:buNone/>
              <a:defRPr sz="3600"/>
            </a:lvl2pPr>
            <a:lvl3pPr>
              <a:buFontTx/>
              <a:buNone/>
              <a:defRPr sz="3600"/>
            </a:lvl3pPr>
            <a:lvl4pPr>
              <a:buFontTx/>
              <a:buNone/>
              <a:defRPr sz="3600"/>
            </a:lvl4pPr>
            <a:lvl5pPr>
              <a:buFontTx/>
              <a:buNone/>
              <a:defRPr sz="3600"/>
            </a:lvl5pPr>
          </a:lstStyle>
          <a:p>
            <a:pPr lvl="0"/>
            <a:r>
              <a:rPr lang="en-GB" smtClean="0"/>
              <a:t>Click to add Title</a:t>
            </a:r>
            <a:endParaRPr lang="en-GB" dirty="0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4038772"/>
            <a:ext cx="6400800" cy="885600"/>
          </a:xfrm>
        </p:spPr>
        <p:txBody>
          <a:bodyPr>
            <a:noAutofit/>
          </a:bodyPr>
          <a:lstStyle>
            <a:lvl1pPr algn="ctr">
              <a:buFontTx/>
              <a:buNone/>
              <a:defRPr sz="2400" b="1"/>
            </a:lvl1pPr>
            <a:lvl2pPr algn="ctr">
              <a:buFontTx/>
              <a:buNone/>
              <a:defRPr sz="2400" b="1"/>
            </a:lvl2pPr>
            <a:lvl3pPr algn="ctr">
              <a:buFontTx/>
              <a:buNone/>
              <a:defRPr sz="2400" b="1"/>
            </a:lvl3pPr>
            <a:lvl4pPr algn="ctr">
              <a:buFontTx/>
              <a:buNone/>
              <a:defRPr sz="2400" b="1"/>
            </a:lvl4pPr>
            <a:lvl5pPr algn="ctr">
              <a:buFontTx/>
              <a:buNone/>
              <a:defRPr sz="2400" b="1"/>
            </a:lvl5pPr>
          </a:lstStyle>
          <a:p>
            <a:pPr lvl="0"/>
            <a:r>
              <a:rPr lang="en-GB" noProof="0" smtClean="0"/>
              <a:t>Click to add Subtitle</a:t>
            </a:r>
            <a:endParaRPr lang="en-GB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1371600" y="5069576"/>
            <a:ext cx="6400800" cy="653220"/>
          </a:xfrm>
        </p:spPr>
        <p:txBody>
          <a:bodyPr>
            <a:noAutofit/>
          </a:bodyPr>
          <a:lstStyle>
            <a:lvl1pPr algn="ctr">
              <a:buNone/>
              <a:defRPr sz="1600" i="1"/>
            </a:lvl1pPr>
            <a:lvl2pPr>
              <a:buNone/>
              <a:defRPr sz="1600" i="1"/>
            </a:lvl2pPr>
            <a:lvl3pPr>
              <a:buNone/>
              <a:defRPr sz="1600" i="1"/>
            </a:lvl3pPr>
            <a:lvl4pPr>
              <a:buNone/>
              <a:defRPr sz="1600" i="1"/>
            </a:lvl4pPr>
            <a:lvl5pPr>
              <a:buNone/>
              <a:defRPr sz="1600" i="1"/>
            </a:lvl5pPr>
          </a:lstStyle>
          <a:p>
            <a:pPr lvl="0"/>
            <a:r>
              <a:rPr lang="en-GB" smtClean="0"/>
              <a:t>Click to add Place, Date, Name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 hasCustomPrompt="1"/>
          </p:nvPr>
        </p:nvSpPr>
        <p:spPr>
          <a:xfrm>
            <a:off x="1371600" y="5868000"/>
            <a:ext cx="6400800" cy="687600"/>
          </a:xfrm>
        </p:spPr>
        <p:txBody>
          <a:bodyPr>
            <a:normAutofit/>
          </a:bodyPr>
          <a:lstStyle>
            <a:lvl1pPr algn="ctr">
              <a:buNone/>
              <a:defRPr sz="1600" i="1" baseline="0"/>
            </a:lvl1pPr>
          </a:lstStyle>
          <a:p>
            <a:r>
              <a:rPr lang="en-GB" smtClean="0"/>
              <a:t>Click to add external logo, if relevant</a:t>
            </a:r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1130061" y="2"/>
            <a:ext cx="955675" cy="6857999"/>
            <a:chOff x="-1130061" y="2"/>
            <a:chExt cx="955675" cy="6857999"/>
          </a:xfrm>
        </p:grpSpPr>
        <p:sp>
          <p:nvSpPr>
            <p:cNvPr id="24" name="Rectangle 2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-1130061" y="2"/>
              <a:ext cx="955675" cy="6857999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ctr"/>
              <a:endParaRPr lang="en-GB" sz="1000" b="1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algn="ctr"/>
              <a:r>
                <a:rPr lang="en-GB" sz="1000" b="1" dirty="0" err="1" smtClean="0">
                  <a:solidFill>
                    <a:srgbClr val="000000"/>
                  </a:solidFill>
                  <a:cs typeface="Arial" pitchFamily="34" charset="0"/>
                </a:rPr>
                <a:t>Colors</a:t>
              </a:r>
              <a:r>
                <a:rPr lang="en-GB" sz="1000" b="1" dirty="0" smtClean="0">
                  <a:solidFill>
                    <a:srgbClr val="000000"/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en-GB" sz="1000" b="1" dirty="0" smtClean="0">
                  <a:solidFill>
                    <a:srgbClr val="000000"/>
                  </a:solidFill>
                  <a:cs typeface="Arial" pitchFamily="34" charset="0"/>
                </a:rPr>
                <a:t>allowed</a:t>
              </a:r>
              <a:endParaRPr lang="en-GB" sz="10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25" name="Group 38"/>
            <p:cNvGrpSpPr/>
            <p:nvPr/>
          </p:nvGrpSpPr>
          <p:grpSpPr>
            <a:xfrm>
              <a:off x="-893763" y="1109025"/>
              <a:ext cx="428626" cy="585788"/>
              <a:chOff x="-893764" y="180975"/>
              <a:chExt cx="428626" cy="585788"/>
            </a:xfrm>
          </p:grpSpPr>
          <p:sp>
            <p:nvSpPr>
              <p:cNvPr id="51" name="Rectangle 25"/>
              <p:cNvSpPr>
                <a:spLocks noChangeArrowheads="1"/>
              </p:cNvSpPr>
              <p:nvPr userDrawn="1">
                <p:custDataLst>
                  <p:tags r:id="rId24"/>
                </p:custDataLst>
              </p:nvPr>
            </p:nvSpPr>
            <p:spPr bwMode="auto">
              <a:xfrm>
                <a:off x="-893764" y="180975"/>
                <a:ext cx="428626" cy="585788"/>
              </a:xfrm>
              <a:prstGeom prst="rect">
                <a:avLst/>
              </a:prstGeom>
              <a:solidFill>
                <a:srgbClr val="005A8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cs typeface="Arial" pitchFamily="34" charset="0"/>
                </a:endParaRPr>
              </a:p>
            </p:txBody>
          </p:sp>
          <p:sp>
            <p:nvSpPr>
              <p:cNvPr id="52" name="Rectangle 14"/>
              <p:cNvSpPr>
                <a:spLocks noChangeArrowheads="1"/>
              </p:cNvSpPr>
              <p:nvPr userDrawn="1">
                <p:custDataLst>
                  <p:tags r:id="rId25"/>
                </p:custDataLst>
              </p:nvPr>
            </p:nvSpPr>
            <p:spPr bwMode="auto">
              <a:xfrm>
                <a:off x="-833438" y="242888"/>
                <a:ext cx="331822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rgbClr val="FFFFFF"/>
                    </a:solidFill>
                    <a:cs typeface="Arial" pitchFamily="34" charset="0"/>
                  </a:rPr>
                  <a:t>R 0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rgbClr val="FFFFFF"/>
                    </a:solidFill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 90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rgbClr val="FFFFFF"/>
                    </a:solidFill>
                    <a:cs typeface="Arial" pitchFamily="34" charset="0"/>
                  </a:rPr>
                  <a:t>B </a:t>
                </a: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140</a:t>
                </a:r>
                <a:endParaRPr lang="en-GB" sz="100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36"/>
            <p:cNvGrpSpPr/>
            <p:nvPr/>
          </p:nvGrpSpPr>
          <p:grpSpPr>
            <a:xfrm>
              <a:off x="-893764" y="2989684"/>
              <a:ext cx="428625" cy="584200"/>
              <a:chOff x="-893764" y="1414463"/>
              <a:chExt cx="428625" cy="584200"/>
            </a:xfrm>
          </p:grpSpPr>
          <p:sp>
            <p:nvSpPr>
              <p:cNvPr id="49" name="Rectangle 25"/>
              <p:cNvSpPr>
                <a:spLocks noChangeArrowheads="1"/>
              </p:cNvSpPr>
              <p:nvPr userDrawn="1">
                <p:custDataLst>
                  <p:tags r:id="rId22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chemeClr val="tx1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50" name="Rectangle 16"/>
              <p:cNvSpPr>
                <a:spLocks noChangeArrowheads="1"/>
              </p:cNvSpPr>
              <p:nvPr userDrawn="1">
                <p:custDataLst>
                  <p:tags r:id="rId23"/>
                </p:custDataLst>
              </p:nvPr>
            </p:nvSpPr>
            <p:spPr bwMode="auto">
              <a:xfrm>
                <a:off x="-839789" y="1465263"/>
                <a:ext cx="205184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rgbClr val="FFFFFF"/>
                    </a:solidFill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 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G 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B 0</a:t>
                </a:r>
                <a:endParaRPr lang="en-GB" sz="100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35"/>
            <p:cNvGrpSpPr/>
            <p:nvPr/>
          </p:nvGrpSpPr>
          <p:grpSpPr>
            <a:xfrm>
              <a:off x="-893764" y="4852351"/>
              <a:ext cx="428625" cy="584200"/>
              <a:chOff x="-893764" y="2030413"/>
              <a:chExt cx="428625" cy="584200"/>
            </a:xfrm>
            <a:solidFill>
              <a:srgbClr val="DDDDDD"/>
            </a:solidFill>
          </p:grpSpPr>
          <p:sp>
            <p:nvSpPr>
              <p:cNvPr id="47" name="Rectangle 25"/>
              <p:cNvSpPr>
                <a:spLocks noChangeArrowheads="1"/>
              </p:cNvSpPr>
              <p:nvPr userDrawn="1">
                <p:custDataLst>
                  <p:tags r:id="rId20"/>
                </p:custDataLst>
              </p:nvPr>
            </p:nvSpPr>
            <p:spPr bwMode="auto">
              <a:xfrm>
                <a:off x="-893764" y="2030413"/>
                <a:ext cx="428625" cy="584200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 userDrawn="1">
                <p:custDataLst>
                  <p:tags r:id="rId21"/>
                </p:custDataLst>
              </p:nvPr>
            </p:nvSpPr>
            <p:spPr bwMode="auto">
              <a:xfrm>
                <a:off x="-839789" y="2092325"/>
                <a:ext cx="346249" cy="461665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rgbClr val="000000"/>
                    </a:solidFill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rgbClr val="000000"/>
                    </a:solidFill>
                    <a:cs typeface="Arial" pitchFamily="34" charset="0"/>
                  </a:rPr>
                  <a:t> 221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rgbClr val="000000"/>
                    </a:solidFill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rgbClr val="000000"/>
                    </a:solidFill>
                    <a:cs typeface="Arial" pitchFamily="34" charset="0"/>
                  </a:rPr>
                  <a:t> 221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rgbClr val="000000"/>
                    </a:solidFill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rgbClr val="000000"/>
                    </a:solidFill>
                    <a:cs typeface="Arial" pitchFamily="34" charset="0"/>
                  </a:rPr>
                  <a:t> 221</a:t>
                </a:r>
                <a:endParaRPr lang="en-GB" sz="10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Rectangle 2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-893764" y="5502168"/>
              <a:ext cx="428625" cy="58578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69696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724">
                <a:defRPr/>
              </a:pPr>
              <a:endParaRPr lang="en-GB" sz="1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-839789" y="5564080"/>
              <a:ext cx="346249" cy="461665"/>
            </a:xfrm>
            <a:prstGeom prst="rect">
              <a:avLst/>
            </a:prstGeom>
            <a:solidFill>
              <a:schemeClr val="bg1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4">
                <a:defRPr/>
              </a:pPr>
              <a:r>
                <a:rPr lang="en-GB" sz="1000" dirty="0">
                  <a:solidFill>
                    <a:srgbClr val="000000"/>
                  </a:solidFill>
                  <a:cs typeface="Arial" pitchFamily="34" charset="0"/>
                </a:rPr>
                <a:t>R</a:t>
              </a:r>
              <a:r>
                <a:rPr lang="en-GB" sz="1000" dirty="0" smtClean="0">
                  <a:solidFill>
                    <a:srgbClr val="000000"/>
                  </a:solidFill>
                  <a:cs typeface="Arial" pitchFamily="34" charset="0"/>
                </a:rPr>
                <a:t> 255</a:t>
              </a:r>
            </a:p>
            <a:p>
              <a:pPr defTabSz="914724">
                <a:defRPr/>
              </a:pPr>
              <a:r>
                <a:rPr lang="en-GB" sz="1000" dirty="0">
                  <a:solidFill>
                    <a:srgbClr val="000000"/>
                  </a:solidFill>
                  <a:cs typeface="Arial" pitchFamily="34" charset="0"/>
                </a:rPr>
                <a:t>G</a:t>
              </a:r>
              <a:r>
                <a:rPr lang="en-GB" sz="1000" dirty="0" smtClean="0">
                  <a:solidFill>
                    <a:srgbClr val="000000"/>
                  </a:solidFill>
                  <a:cs typeface="Arial" pitchFamily="34" charset="0"/>
                </a:rPr>
                <a:t> 255</a:t>
              </a:r>
            </a:p>
            <a:p>
              <a:pPr defTabSz="914724">
                <a:defRPr/>
              </a:pPr>
              <a:r>
                <a:rPr lang="en-GB" sz="1000" dirty="0">
                  <a:solidFill>
                    <a:srgbClr val="000000"/>
                  </a:solidFill>
                  <a:cs typeface="Arial" pitchFamily="34" charset="0"/>
                </a:rPr>
                <a:t>B</a:t>
              </a:r>
              <a:r>
                <a:rPr lang="en-GB" sz="1000" dirty="0" smtClean="0">
                  <a:solidFill>
                    <a:srgbClr val="000000"/>
                  </a:solidFill>
                  <a:cs typeface="Arial" pitchFamily="34" charset="0"/>
                </a:rPr>
                <a:t> 255</a:t>
              </a:r>
              <a:endParaRPr lang="en-GB" sz="10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grpSp>
          <p:nvGrpSpPr>
            <p:cNvPr id="30" name="Group 37"/>
            <p:cNvGrpSpPr/>
            <p:nvPr/>
          </p:nvGrpSpPr>
          <p:grpSpPr>
            <a:xfrm>
              <a:off x="-893763" y="6135050"/>
              <a:ext cx="428625" cy="584200"/>
              <a:chOff x="-893763" y="798513"/>
              <a:chExt cx="428625" cy="584200"/>
            </a:xfrm>
          </p:grpSpPr>
          <p:sp>
            <p:nvSpPr>
              <p:cNvPr id="45" name="Rectangle 25"/>
              <p:cNvSpPr>
                <a:spLocks noChangeArrowheads="1"/>
              </p:cNvSpPr>
              <p:nvPr userDrawn="1">
                <p:custDataLst>
                  <p:tags r:id="rId18"/>
                </p:custDataLst>
              </p:nvPr>
            </p:nvSpPr>
            <p:spPr bwMode="auto">
              <a:xfrm>
                <a:off x="-893763" y="798513"/>
                <a:ext cx="428625" cy="584200"/>
              </a:xfrm>
              <a:prstGeom prst="rect">
                <a:avLst/>
              </a:prstGeom>
              <a:solidFill>
                <a:srgbClr val="BB081C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BB081C"/>
                  </a:solidFill>
                  <a:cs typeface="Arial" pitchFamily="34" charset="0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 userDrawn="1">
                <p:custDataLst>
                  <p:tags r:id="rId19"/>
                </p:custDataLst>
              </p:nvPr>
            </p:nvSpPr>
            <p:spPr bwMode="auto">
              <a:xfrm>
                <a:off x="-839788" y="860425"/>
                <a:ext cx="347663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rgbClr val="FFFFFF"/>
                    </a:solidFill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 187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rgbClr val="FFFFFF"/>
                    </a:solidFill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 8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B 28</a:t>
                </a:r>
                <a:endParaRPr lang="en-GB" sz="100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1" name="Group 50"/>
            <p:cNvGrpSpPr/>
            <p:nvPr/>
          </p:nvGrpSpPr>
          <p:grpSpPr>
            <a:xfrm>
              <a:off x="-893763" y="1735580"/>
              <a:ext cx="428626" cy="585788"/>
              <a:chOff x="-893764" y="807506"/>
              <a:chExt cx="428626" cy="585788"/>
            </a:xfrm>
          </p:grpSpPr>
          <p:sp>
            <p:nvSpPr>
              <p:cNvPr id="43" name="Rectangle 25"/>
              <p:cNvSpPr>
                <a:spLocks noChangeArrowheads="1"/>
              </p:cNvSpPr>
              <p:nvPr userDrawn="1">
                <p:custDataLst>
                  <p:tags r:id="rId16"/>
                </p:custDataLst>
              </p:nvPr>
            </p:nvSpPr>
            <p:spPr bwMode="auto">
              <a:xfrm>
                <a:off x="-893764" y="807506"/>
                <a:ext cx="428626" cy="585788"/>
              </a:xfrm>
              <a:prstGeom prst="rect">
                <a:avLst/>
              </a:prstGeom>
              <a:solidFill>
                <a:srgbClr val="6098B7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 userDrawn="1">
                <p:custDataLst>
                  <p:tags r:id="rId17"/>
                </p:custDataLst>
              </p:nvPr>
            </p:nvSpPr>
            <p:spPr bwMode="auto">
              <a:xfrm>
                <a:off x="-833438" y="869419"/>
                <a:ext cx="346249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rgbClr val="FFFFFF"/>
                    </a:solidFill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 96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rgbClr val="FFFFFF"/>
                    </a:solidFill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 152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rgbClr val="FFFFFF"/>
                    </a:solidFill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 183</a:t>
                </a:r>
                <a:endParaRPr lang="en-GB" sz="100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2" name="Group 51"/>
            <p:cNvGrpSpPr/>
            <p:nvPr/>
          </p:nvGrpSpPr>
          <p:grpSpPr>
            <a:xfrm>
              <a:off x="-894293" y="482488"/>
              <a:ext cx="428626" cy="585788"/>
              <a:chOff x="-894293" y="1434039"/>
              <a:chExt cx="428626" cy="585788"/>
            </a:xfrm>
          </p:grpSpPr>
          <p:sp>
            <p:nvSpPr>
              <p:cNvPr id="41" name="Rectangle 25"/>
              <p:cNvSpPr>
                <a:spLocks noChangeArrowheads="1"/>
              </p:cNvSpPr>
              <p:nvPr userDrawn="1">
                <p:custDataLst>
                  <p:tags r:id="rId14"/>
                </p:custDataLst>
              </p:nvPr>
            </p:nvSpPr>
            <p:spPr bwMode="auto">
              <a:xfrm>
                <a:off x="-894293" y="1434039"/>
                <a:ext cx="428626" cy="585788"/>
              </a:xfrm>
              <a:prstGeom prst="rect">
                <a:avLst/>
              </a:prstGeom>
              <a:solidFill>
                <a:srgbClr val="06364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5A8C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Rectangle 14"/>
              <p:cNvSpPr>
                <a:spLocks noChangeArrowheads="1"/>
              </p:cNvSpPr>
              <p:nvPr userDrawn="1">
                <p:custDataLst>
                  <p:tags r:id="rId15"/>
                </p:custDataLst>
              </p:nvPr>
            </p:nvSpPr>
            <p:spPr bwMode="auto">
              <a:xfrm>
                <a:off x="-833967" y="1495952"/>
                <a:ext cx="275717" cy="461665"/>
              </a:xfrm>
              <a:prstGeom prst="rect">
                <a:avLst/>
              </a:prstGeom>
              <a:solidFill>
                <a:srgbClr val="06364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rgbClr val="FFFFFF"/>
                    </a:solidFill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 6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rgbClr val="FFFFFF"/>
                    </a:solidFill>
                    <a:cs typeface="Arial" pitchFamily="34" charset="0"/>
                  </a:rPr>
                  <a:t>G</a:t>
                </a: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 54</a:t>
                </a:r>
              </a:p>
              <a:p>
                <a:pPr defTabSz="914724">
                  <a:defRPr/>
                </a:pPr>
                <a:r>
                  <a:rPr lang="en-GB" sz="1000" dirty="0">
                    <a:solidFill>
                      <a:srgbClr val="FFFFFF"/>
                    </a:solidFill>
                    <a:cs typeface="Arial" pitchFamily="34" charset="0"/>
                  </a:rPr>
                  <a:t>B</a:t>
                </a: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 79</a:t>
                </a:r>
                <a:endParaRPr lang="en-GB" sz="100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3" name="Rectangle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-893763" y="2362113"/>
              <a:ext cx="428626" cy="585788"/>
            </a:xfrm>
            <a:prstGeom prst="rect">
              <a:avLst/>
            </a:prstGeom>
            <a:solidFill>
              <a:srgbClr val="BFD6E2"/>
            </a:solidFill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724">
                <a:defRPr/>
              </a:pPr>
              <a:endParaRPr lang="en-GB" sz="1000" dirty="0">
                <a:solidFill>
                  <a:srgbClr val="005A8C"/>
                </a:solidFill>
                <a:cs typeface="Arial" pitchFamily="34" charset="0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-833438" y="2415562"/>
              <a:ext cx="346249" cy="46166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4">
                <a:defRPr/>
              </a:pPr>
              <a:r>
                <a:rPr lang="en-GB" sz="1000" dirty="0" smtClean="0">
                  <a:solidFill>
                    <a:srgbClr val="FFFFFF"/>
                  </a:solidFill>
                  <a:cs typeface="Arial" pitchFamily="34" charset="0"/>
                </a:rPr>
                <a:t>R 191</a:t>
              </a:r>
            </a:p>
            <a:p>
              <a:pPr defTabSz="914724">
                <a:defRPr/>
              </a:pPr>
              <a:r>
                <a:rPr lang="en-GB" sz="1000" dirty="0" smtClean="0">
                  <a:solidFill>
                    <a:srgbClr val="FFFFFF"/>
                  </a:solidFill>
                  <a:cs typeface="Arial" pitchFamily="34" charset="0"/>
                </a:rPr>
                <a:t>G 214</a:t>
              </a:r>
            </a:p>
            <a:p>
              <a:pPr defTabSz="914724">
                <a:defRPr/>
              </a:pPr>
              <a:r>
                <a:rPr lang="en-GB" sz="1000" dirty="0" smtClean="0">
                  <a:solidFill>
                    <a:srgbClr val="FFFFFF"/>
                  </a:solidFill>
                  <a:cs typeface="Arial" pitchFamily="34" charset="0"/>
                </a:rPr>
                <a:t>B 226</a:t>
              </a:r>
              <a:endParaRPr lang="en-GB" sz="1000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35" name="Group 32"/>
            <p:cNvGrpSpPr/>
            <p:nvPr/>
          </p:nvGrpSpPr>
          <p:grpSpPr>
            <a:xfrm>
              <a:off x="-893764" y="3611980"/>
              <a:ext cx="428625" cy="584200"/>
              <a:chOff x="-893764" y="1414463"/>
              <a:chExt cx="428625" cy="584200"/>
            </a:xfrm>
          </p:grpSpPr>
          <p:sp>
            <p:nvSpPr>
              <p:cNvPr id="39" name="Rectangle 25"/>
              <p:cNvSpPr>
                <a:spLocks noChangeArrowheads="1"/>
              </p:cNvSpPr>
              <p:nvPr userDrawn="1">
                <p:custDataLst>
                  <p:tags r:id="rId12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rgbClr val="5F5F5F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0" name="Rectangle 16"/>
              <p:cNvSpPr>
                <a:spLocks noChangeArrowheads="1"/>
              </p:cNvSpPr>
              <p:nvPr userDrawn="1">
                <p:custDataLst>
                  <p:tags r:id="rId13"/>
                </p:custDataLst>
              </p:nvPr>
            </p:nvSpPr>
            <p:spPr bwMode="auto">
              <a:xfrm>
                <a:off x="-839789" y="1465263"/>
                <a:ext cx="275717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rgbClr val="FFFFFF"/>
                    </a:solidFill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 95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G 95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B 95</a:t>
                </a:r>
                <a:endParaRPr lang="en-GB" sz="100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6" name="Group 39"/>
            <p:cNvGrpSpPr/>
            <p:nvPr/>
          </p:nvGrpSpPr>
          <p:grpSpPr>
            <a:xfrm>
              <a:off x="-893764" y="4230047"/>
              <a:ext cx="428625" cy="584200"/>
              <a:chOff x="-893764" y="1414463"/>
              <a:chExt cx="428625" cy="584200"/>
            </a:xfrm>
          </p:grpSpPr>
          <p:sp>
            <p:nvSpPr>
              <p:cNvPr id="37" name="Rectangle 25"/>
              <p:cNvSpPr>
                <a:spLocks noChangeArrowheads="1"/>
              </p:cNvSpPr>
              <p:nvPr userDrawn="1">
                <p:custDataLst>
                  <p:tags r:id="rId10"/>
                </p:custDataLst>
              </p:nvPr>
            </p:nvSpPr>
            <p:spPr bwMode="auto">
              <a:xfrm>
                <a:off x="-893764" y="1414463"/>
                <a:ext cx="428625" cy="584200"/>
              </a:xfrm>
              <a:prstGeom prst="rect">
                <a:avLst/>
              </a:prstGeom>
              <a:solidFill>
                <a:srgbClr val="969696"/>
              </a:solidFill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defTabSz="914724">
                  <a:defRPr/>
                </a:pPr>
                <a:endParaRPr lang="en-GB" sz="1000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Rectangle 16"/>
              <p:cNvSpPr>
                <a:spLocks noChangeArrowheads="1"/>
              </p:cNvSpPr>
              <p:nvPr userDrawn="1">
                <p:custDataLst>
                  <p:tags r:id="rId11"/>
                </p:custDataLst>
              </p:nvPr>
            </p:nvSpPr>
            <p:spPr bwMode="auto">
              <a:xfrm>
                <a:off x="-839789" y="1465263"/>
                <a:ext cx="346249" cy="461665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914724">
                  <a:defRPr/>
                </a:pPr>
                <a:r>
                  <a:rPr lang="en-GB" sz="1000" dirty="0">
                    <a:solidFill>
                      <a:srgbClr val="FFFFFF"/>
                    </a:solidFill>
                    <a:cs typeface="Arial" pitchFamily="34" charset="0"/>
                  </a:rPr>
                  <a:t>R</a:t>
                </a: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 150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G 150</a:t>
                </a:r>
              </a:p>
              <a:p>
                <a:pPr defTabSz="914724">
                  <a:defRPr/>
                </a:pPr>
                <a:r>
                  <a:rPr lang="en-GB" sz="1000" dirty="0" smtClean="0">
                    <a:solidFill>
                      <a:srgbClr val="FFFFFF"/>
                    </a:solidFill>
                    <a:cs typeface="Arial" pitchFamily="34" charset="0"/>
                  </a:rPr>
                  <a:t>B 150</a:t>
                </a:r>
                <a:endParaRPr lang="en-GB" sz="1000" dirty="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2051" name="Picture 3" descr="E:\Munka\BC_uj_arculat\BC_logo_uj\BC_logo.png"/>
          <p:cNvPicPr>
            <a:picLocks noChangeAspect="1" noChangeArrowheads="1"/>
          </p:cNvPicPr>
          <p:nvPr userDrawn="1"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605933" y="276447"/>
            <a:ext cx="2249257" cy="720000"/>
          </a:xfrm>
          <a:prstGeom prst="rect">
            <a:avLst/>
          </a:prstGeom>
          <a:noFill/>
        </p:spPr>
      </p:pic>
      <p:pic>
        <p:nvPicPr>
          <p:cNvPr id="2052" name="Picture 4" descr="E:\Munka\DTP\WANHUA\Wanhua_logo_CMYK.png"/>
          <p:cNvPicPr>
            <a:picLocks noChangeAspect="1" noChangeArrowheads="1"/>
          </p:cNvPicPr>
          <p:nvPr userDrawn="1"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122200" y="404664"/>
            <a:ext cx="2250000" cy="456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206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Agenda</a:t>
            </a:r>
            <a:endParaRPr lang="en-GB" dirty="0"/>
          </a:p>
        </p:txBody>
      </p:sp>
      <p:pic>
        <p:nvPicPr>
          <p:cNvPr id="5" name="Picture 4" descr="molecule_coverSmall_01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>
            <p:custDataLst>
              <p:tags r:id="rId2"/>
            </p:custDataLst>
          </p:nvPr>
        </p:nvCxnSpPr>
        <p:spPr>
          <a:xfrm>
            <a:off x="486855" y="1220400"/>
            <a:ext cx="7742745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8" y="1628775"/>
            <a:ext cx="7834312" cy="4392613"/>
          </a:xfrm>
        </p:spPr>
        <p:txBody>
          <a:bodyPr/>
          <a:lstStyle>
            <a:lvl1pPr marL="342900" indent="-342900">
              <a:spcBef>
                <a:spcPts val="2400"/>
              </a:spcBef>
              <a:buFont typeface="+mj-lt"/>
              <a:buAutoNum type="alphaUcPeriod"/>
              <a:defRPr b="1"/>
            </a:lvl1pPr>
            <a:lvl2pPr marL="625475" indent="-263525">
              <a:buNone/>
              <a:defRPr sz="1600"/>
            </a:lvl2pPr>
            <a:lvl3pPr marL="987425" indent="-361950">
              <a:buNone/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</a:p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</a:p>
          <a:p>
            <a:pPr lvl="0"/>
            <a:r>
              <a:rPr lang="en-US" dirty="0" smtClean="0"/>
              <a:t>Click to add chapter</a:t>
            </a:r>
          </a:p>
          <a:p>
            <a:pPr lvl="1"/>
            <a:r>
              <a:rPr lang="en-US" dirty="0" smtClean="0"/>
              <a:t>1.	Sub-chapter</a:t>
            </a:r>
          </a:p>
          <a:p>
            <a:pPr lvl="2"/>
            <a:r>
              <a:rPr lang="en-US" dirty="0" smtClean="0"/>
              <a:t>1.1	Section</a:t>
            </a:r>
            <a:endParaRPr lang="en-GB" dirty="0"/>
          </a:p>
        </p:txBody>
      </p:sp>
      <p:pic>
        <p:nvPicPr>
          <p:cNvPr id="7" name="Picture 3" descr="E:\Munka\BC_uj_arculat\BC_logo_uj\BC_logo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4472" y="6153656"/>
            <a:ext cx="1836000" cy="587712"/>
          </a:xfrm>
          <a:prstGeom prst="rect">
            <a:avLst/>
          </a:prstGeom>
          <a:noFill/>
        </p:spPr>
      </p:pic>
      <p:pic>
        <p:nvPicPr>
          <p:cNvPr id="10" name="Picture 4" descr="E:\Munka\DTP\WANHUA\Wanhua_logo_CMYK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6240" y="6297216"/>
            <a:ext cx="1836000" cy="372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42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15616" y="2168861"/>
            <a:ext cx="7128384" cy="369332"/>
          </a:xfrm>
        </p:spPr>
        <p:txBody>
          <a:bodyPr>
            <a:spAutoFit/>
          </a:bodyPr>
          <a:lstStyle>
            <a:lvl1pPr marL="533400" indent="-533400">
              <a:buFont typeface="+mj-lt"/>
              <a:buAutoNum type="alphaUcPeriod"/>
              <a:defRPr b="1"/>
            </a:lvl1pPr>
            <a:lvl2pPr marL="617538" indent="-261938">
              <a:buFont typeface="+mj-lt"/>
              <a:buNone/>
              <a:defRPr sz="1600"/>
            </a:lvl2pPr>
            <a:lvl3pPr marL="985838" indent="-355600">
              <a:buFont typeface="+mj-lt"/>
              <a:buNone/>
              <a:defRPr sz="1600"/>
            </a:lvl3pPr>
            <a:lvl4pPr marL="617538" indent="-261938">
              <a:buFont typeface="+mj-lt"/>
              <a:buNone/>
              <a:defRPr sz="1600"/>
            </a:lvl4pPr>
          </a:lstStyle>
          <a:p>
            <a:pPr lvl="0"/>
            <a:r>
              <a:rPr lang="en-GB" smtClean="0"/>
              <a:t>Click to add Chapter</a:t>
            </a:r>
            <a:endParaRPr lang="en-GB" dirty="0" smtClean="0"/>
          </a:p>
        </p:txBody>
      </p:sp>
      <p:pic>
        <p:nvPicPr>
          <p:cNvPr id="5" name="Picture 4" descr="molecule_coverSmall_01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>
            <p:custDataLst>
              <p:tags r:id="rId2"/>
            </p:custDataLst>
          </p:nvPr>
        </p:nvCxnSpPr>
        <p:spPr>
          <a:xfrm>
            <a:off x="486855" y="1220400"/>
            <a:ext cx="7742745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6" name="Picture 3" descr="E:\Munka\BC_uj_arculat\BC_logo_uj\BC_logo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4472" y="6153656"/>
            <a:ext cx="1836000" cy="587712"/>
          </a:xfrm>
          <a:prstGeom prst="rect">
            <a:avLst/>
          </a:prstGeom>
          <a:noFill/>
        </p:spPr>
      </p:pic>
      <p:pic>
        <p:nvPicPr>
          <p:cNvPr id="10" name="Picture 4" descr="E:\Munka\DTP\WANHUA\Wanhua_logo_CMYK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6240" y="6297216"/>
            <a:ext cx="1836000" cy="372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0391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0019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3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294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3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ble Placeholder 11"/>
          <p:cNvSpPr>
            <a:spLocks noGrp="1"/>
          </p:cNvSpPr>
          <p:nvPr>
            <p:ph type="tbl" sz="quarter" idx="13"/>
            <p:custDataLst>
              <p:tags r:id="rId3"/>
            </p:custDataLst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hu-HU" smtClean="0"/>
              <a:t>Táblázat beszúrásához kattintson az ikonra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216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Title 2Columns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3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AutoShape 3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4" hasCustomPrompt="1"/>
            <p:custDataLst>
              <p:tags r:id="rId3"/>
            </p:custDataLst>
          </p:nvPr>
        </p:nvSpPr>
        <p:spPr>
          <a:xfrm>
            <a:off x="4643438" y="1627188"/>
            <a:ext cx="3600450" cy="43926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 smtClean="0"/>
              <a:t>Click icon to edit content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396000" y="1627200"/>
            <a:ext cx="3600000" cy="4392000"/>
          </a:xfrm>
          <a:prstGeom prst="rect">
            <a:avLst/>
          </a:prstGeom>
          <a:ln w="12700"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 baseline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sz="14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14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12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15616" y="2168861"/>
            <a:ext cx="7128384" cy="369332"/>
          </a:xfrm>
        </p:spPr>
        <p:txBody>
          <a:bodyPr>
            <a:spAutoFit/>
          </a:bodyPr>
          <a:lstStyle>
            <a:lvl1pPr marL="533400" indent="-533400">
              <a:buFont typeface="+mj-lt"/>
              <a:buAutoNum type="alphaUcPeriod"/>
              <a:defRPr b="1"/>
            </a:lvl1pPr>
            <a:lvl2pPr marL="617538" indent="-261938">
              <a:buFont typeface="+mj-lt"/>
              <a:buNone/>
              <a:defRPr sz="1600"/>
            </a:lvl2pPr>
            <a:lvl3pPr marL="985838" indent="-355600">
              <a:buFont typeface="+mj-lt"/>
              <a:buNone/>
              <a:defRPr sz="1600"/>
            </a:lvl3pPr>
            <a:lvl4pPr marL="617538" indent="-261938">
              <a:buFont typeface="+mj-lt"/>
              <a:buNone/>
              <a:defRPr sz="1600"/>
            </a:lvl4pPr>
          </a:lstStyle>
          <a:p>
            <a:pPr lvl="0"/>
            <a:r>
              <a:rPr lang="en-GB" smtClean="0"/>
              <a:t>Click to add Chapter</a:t>
            </a:r>
            <a:endParaRPr lang="en-GB" dirty="0" smtClean="0"/>
          </a:p>
        </p:txBody>
      </p:sp>
      <p:pic>
        <p:nvPicPr>
          <p:cNvPr id="5" name="Picture 4" descr="molecule_coverSmall_01.png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pic>
        <p:nvPicPr>
          <p:cNvPr id="8" name="Picture 8" descr="BC_logo_pos_CMYK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9763" y="6096000"/>
            <a:ext cx="18383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>
            <p:custDataLst>
              <p:tags r:id="rId3"/>
            </p:custDataLst>
          </p:nvPr>
        </p:nvCxnSpPr>
        <p:spPr>
          <a:xfrm>
            <a:off x="486855" y="1220400"/>
            <a:ext cx="7742745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6172200"/>
            <a:ext cx="2133600" cy="4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églalap 9"/>
          <p:cNvSpPr/>
          <p:nvPr userDrawn="1"/>
        </p:nvSpPr>
        <p:spPr>
          <a:xfrm>
            <a:off x="4355976" y="6381908"/>
            <a:ext cx="309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6B6B01-E0E4-4073-90CB-0DC0DC9728AC}" type="slidenum">
              <a:rPr lang="en-GB" sz="800" smtClean="0">
                <a:solidFill>
                  <a:schemeClr val="accent3">
                    <a:lumMod val="50000"/>
                  </a:schemeClr>
                </a:solidFill>
              </a:rPr>
              <a:pPr/>
              <a:t>‹#›</a:t>
            </a:fld>
            <a:endParaRPr lang="en-GB" sz="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7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3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753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1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3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1545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ure Slide (adaptab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5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3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914400" y="2998800"/>
            <a:ext cx="7315200" cy="493200"/>
          </a:xfrm>
        </p:spPr>
        <p:txBody>
          <a:bodyPr anchor="b" anchorCtr="0">
            <a:noAutofit/>
          </a:bodyPr>
          <a:lstStyle>
            <a:lvl1pPr algn="ctr">
              <a:buFontTx/>
              <a:buNone/>
              <a:defRPr sz="2600" b="1" baseline="0"/>
            </a:lvl1pPr>
            <a:lvl2pPr>
              <a:buFontTx/>
              <a:buNone/>
              <a:defRPr sz="3600"/>
            </a:lvl2pPr>
            <a:lvl3pPr>
              <a:buFontTx/>
              <a:buNone/>
              <a:defRPr sz="3600"/>
            </a:lvl3pPr>
            <a:lvl4pPr>
              <a:buFontTx/>
              <a:buNone/>
              <a:defRPr sz="3600"/>
            </a:lvl4pPr>
            <a:lvl5pPr>
              <a:buFontTx/>
              <a:buNone/>
              <a:defRPr sz="3600"/>
            </a:lvl5pPr>
          </a:lstStyle>
          <a:p>
            <a:pPr lvl="0"/>
            <a:r>
              <a:rPr lang="en-GB" dirty="0" smtClean="0"/>
              <a:t>Click to add: Thank you for your attention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700800"/>
            <a:ext cx="7315200" cy="885600"/>
          </a:xfrm>
        </p:spPr>
        <p:txBody>
          <a:bodyPr>
            <a:noAutofit/>
          </a:bodyPr>
          <a:lstStyle>
            <a:lvl1pPr marL="266700" marR="0" indent="-2667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2400" b="1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400" b="1"/>
            </a:lvl2pPr>
            <a:lvl3pPr algn="ctr">
              <a:buFontTx/>
              <a:buNone/>
              <a:defRPr sz="2400" b="1"/>
            </a:lvl3pPr>
            <a:lvl4pPr algn="ctr">
              <a:buFontTx/>
              <a:buNone/>
              <a:defRPr sz="2400" b="1"/>
            </a:lvl4pPr>
            <a:lvl5pPr algn="ctr">
              <a:buFontTx/>
              <a:buNone/>
              <a:defRPr sz="2400" b="1"/>
            </a:lvl5pPr>
          </a:lstStyle>
          <a:p>
            <a:pPr marL="266700" marR="0" lvl="0" indent="-2667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GB" dirty="0" smtClean="0"/>
              <a:t>Click to add: Please visit out website</a:t>
            </a:r>
            <a:br>
              <a:rPr lang="en-GB" dirty="0" smtClean="0"/>
            </a:br>
            <a:r>
              <a:rPr lang="en-GB" dirty="0" smtClean="0"/>
              <a:t>www.borsodchem-group.com</a:t>
            </a:r>
          </a:p>
        </p:txBody>
      </p:sp>
      <p:pic>
        <p:nvPicPr>
          <p:cNvPr id="15" name="Picture 14" descr="molecule_coverSmall_01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5076056" y="0"/>
            <a:ext cx="4068812" cy="2819400"/>
          </a:xfrm>
          <a:prstGeom prst="rect">
            <a:avLst/>
          </a:prstGeom>
        </p:spPr>
      </p:pic>
      <p:pic>
        <p:nvPicPr>
          <p:cNvPr id="7" name="Picture 3" descr="E:\Munka\BC_uj_arculat\BC_logo_uj\BC_logo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4472" y="6153656"/>
            <a:ext cx="1836000" cy="587712"/>
          </a:xfrm>
          <a:prstGeom prst="rect">
            <a:avLst/>
          </a:prstGeom>
          <a:noFill/>
        </p:spPr>
      </p:pic>
      <p:pic>
        <p:nvPicPr>
          <p:cNvPr id="8" name="Picture 4" descr="E:\Munka\DTP\WANHUA\Wanhua_logo_CMYK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96240" y="6297216"/>
            <a:ext cx="1836000" cy="372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630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8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/>
            </a:lvl1pPr>
            <a:lvl4pPr>
              <a:defRPr/>
            </a:lvl4pPr>
          </a:lstStyle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40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4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4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ble Placeholder 11"/>
          <p:cNvSpPr>
            <a:spLocks noGrp="1"/>
          </p:cNvSpPr>
          <p:nvPr>
            <p:ph type="tbl" sz="quarter" idx="13"/>
            <p:custDataLst>
              <p:tags r:id="rId3"/>
            </p:custDataLst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hu-HU" smtClean="0"/>
              <a:t>Táblázat beszúrásához kattintson az ikonra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Title 2Columns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AutoShape 4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4" hasCustomPrompt="1"/>
            <p:custDataLst>
              <p:tags r:id="rId3"/>
            </p:custDataLst>
          </p:nvPr>
        </p:nvSpPr>
        <p:spPr>
          <a:xfrm>
            <a:off x="4643438" y="1627188"/>
            <a:ext cx="3600450" cy="43926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dirty="0" smtClean="0"/>
              <a:t>Click icon to edit content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  <p:custDataLst>
              <p:tags r:id="rId5"/>
            </p:custDataLst>
          </p:nvPr>
        </p:nvSpPr>
        <p:spPr>
          <a:xfrm>
            <a:off x="396000" y="1627200"/>
            <a:ext cx="3600000" cy="4392000"/>
          </a:xfrm>
          <a:prstGeom prst="rect">
            <a:avLst/>
          </a:prstGeom>
          <a:ln w="12700">
            <a:noFill/>
          </a:ln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sz="1600" baseline="0">
                <a:latin typeface="Arial" pitchFamily="34" charset="0"/>
                <a:cs typeface="Arial" pitchFamily="34" charset="0"/>
              </a:defRPr>
            </a:lvl1pPr>
            <a:lvl2pPr>
              <a:lnSpc>
                <a:spcPct val="100000"/>
              </a:lnSpc>
              <a:spcBef>
                <a:spcPts val="400"/>
              </a:spcBef>
              <a:defRPr sz="1600">
                <a:latin typeface="Arial" pitchFamily="34" charset="0"/>
                <a:cs typeface="Arial" pitchFamily="34" charset="0"/>
              </a:defRPr>
            </a:lvl2pPr>
            <a:lvl3pPr>
              <a:lnSpc>
                <a:spcPct val="100000"/>
              </a:lnSpc>
              <a:spcBef>
                <a:spcPts val="400"/>
              </a:spcBef>
              <a:defRPr sz="1400">
                <a:latin typeface="Arial" pitchFamily="34" charset="0"/>
                <a:cs typeface="Arial" pitchFamily="34" charset="0"/>
              </a:defRPr>
            </a:lvl3pPr>
            <a:lvl4pPr>
              <a:lnSpc>
                <a:spcPct val="100000"/>
              </a:lnSpc>
              <a:spcBef>
                <a:spcPts val="400"/>
              </a:spcBef>
              <a:defRPr sz="1400">
                <a:latin typeface="Arial" pitchFamily="34" charset="0"/>
                <a:cs typeface="Arial" pitchFamily="34" charset="0"/>
              </a:defRPr>
            </a:lvl4pPr>
            <a:lvl5pPr>
              <a:lnSpc>
                <a:spcPct val="100000"/>
              </a:lnSpc>
              <a:spcBef>
                <a:spcPts val="400"/>
              </a:spcBef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tags r:id="rId6"/>
            </p:custDataLst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4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96000" y="244800"/>
            <a:ext cx="6696000" cy="67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4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482400" y="1065600"/>
            <a:ext cx="2404800" cy="309600"/>
          </a:xfrm>
        </p:spPr>
        <p:txBody>
          <a:bodyPr>
            <a:normAutofit/>
          </a:bodyPr>
          <a:lstStyle>
            <a:lvl1pPr algn="ctr">
              <a:buNone/>
              <a:defRPr sz="12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Click to edit subtitle (1 line)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4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5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Relationship Id="rId22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12" Type="http://schemas.openxmlformats.org/officeDocument/2006/relationships/vmlDrawing" Target="../drawings/vmlDrawing9.vml"/><Relationship Id="rId17" Type="http://schemas.openxmlformats.org/officeDocument/2006/relationships/tags" Target="../tags/tag63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6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61.xml"/><Relationship Id="rId10" Type="http://schemas.openxmlformats.org/officeDocument/2006/relationships/slideLayout" Target="../slideLayouts/slideLayout22.xml"/><Relationship Id="rId19" Type="http://schemas.openxmlformats.org/officeDocument/2006/relationships/oleObject" Target="../embeddings/oleObject9.bin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60.xml"/><Relationship Id="rId22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16.vml"/><Relationship Id="rId18" Type="http://schemas.openxmlformats.org/officeDocument/2006/relationships/tags" Target="../tags/tag111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110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109.xml"/><Relationship Id="rId20" Type="http://schemas.openxmlformats.org/officeDocument/2006/relationships/oleObject" Target="../embeddings/oleObject16.bin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108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32.xml"/><Relationship Id="rId19" Type="http://schemas.openxmlformats.org/officeDocument/2006/relationships/tags" Target="../tags/tag11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7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/>
          </p:cNvGraphicFramePr>
          <p:nvPr>
            <p:custDataLst>
              <p:tags r:id="rId15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think-cell Slide" r:id="rId22" imgW="0" imgH="0" progId="">
                  <p:embed/>
                </p:oleObj>
              </mc:Choice>
              <mc:Fallback>
                <p:oleObj name="think-cell Slide" r:id="rId22" imgW="0" imgH="0" progId="">
                  <p:embed/>
                  <p:pic>
                    <p:nvPicPr>
                      <p:cNvPr id="0" name="AutoShape 43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molecule_coverSmall_01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3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395288" y="244800"/>
            <a:ext cx="5976000" cy="67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396000" y="1628774"/>
            <a:ext cx="7848000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  <p:cxnSp>
        <p:nvCxnSpPr>
          <p:cNvPr id="17" name="Straight Connector 16"/>
          <p:cNvCxnSpPr/>
          <p:nvPr>
            <p:custDataLst>
              <p:tags r:id="rId19"/>
            </p:custDataLst>
          </p:nvPr>
        </p:nvCxnSpPr>
        <p:spPr>
          <a:xfrm>
            <a:off x="2818800" y="1220400"/>
            <a:ext cx="5410800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18" name="Group 17"/>
          <p:cNvGrpSpPr/>
          <p:nvPr>
            <p:custDataLst>
              <p:tags r:id="rId20"/>
            </p:custDataLst>
          </p:nvPr>
        </p:nvGrpSpPr>
        <p:grpSpPr>
          <a:xfrm>
            <a:off x="381600" y="1065600"/>
            <a:ext cx="2592000" cy="309600"/>
            <a:chOff x="381600" y="1065600"/>
            <a:chExt cx="2592000" cy="309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482400" y="1065600"/>
              <a:ext cx="2404800" cy="3096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5A8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381600" y="1220400"/>
              <a:ext cx="2592000" cy="0"/>
            </a:xfrm>
            <a:prstGeom prst="line">
              <a:avLst/>
            </a:prstGeom>
            <a:noFill/>
            <a:ln w="12700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486855" y="6432219"/>
            <a:ext cx="265176" cy="1384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endParaRPr lang="en-GB" sz="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BC_logo_pos_CMYK.pn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989763" y="6096000"/>
            <a:ext cx="18383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459224" y="6432219"/>
            <a:ext cx="265176" cy="1384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fld id="{6CE8C368-3382-4C28-AE75-DF7C05ACA19D}" type="slidenum">
              <a:rPr lang="en-GB" sz="8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/>
              <a:t>‹#›</a:t>
            </a:fld>
            <a:endParaRPr lang="en-GB" sz="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57200" y="6172200"/>
            <a:ext cx="2133600" cy="4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9" r:id="rId2"/>
    <p:sldLayoutId id="2147483671" r:id="rId3"/>
    <p:sldLayoutId id="2147483670" r:id="rId4"/>
    <p:sldLayoutId id="2147483655" r:id="rId5"/>
    <p:sldLayoutId id="2147483656" r:id="rId6"/>
    <p:sldLayoutId id="2147483653" r:id="rId7"/>
    <p:sldLayoutId id="2147483657" r:id="rId8"/>
    <p:sldLayoutId id="2147483658" r:id="rId9"/>
    <p:sldLayoutId id="2147483659" r:id="rId10"/>
    <p:sldLayoutId id="2147483687" r:id="rId11"/>
    <p:sldLayoutId id="214748368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Clr>
          <a:schemeClr val="accent1"/>
        </a:buClr>
        <a:buSzPct val="90000"/>
        <a:buFont typeface="Wingdings" pitchFamily="2" charset="2"/>
        <a:buChar char="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66400" algn="l" defTabSz="914400" rtl="0" eaLnBrk="1" latinLnBrk="0" hangingPunct="1">
        <a:spcBef>
          <a:spcPts val="400"/>
        </a:spcBef>
        <a:buClr>
          <a:schemeClr val="accent1"/>
        </a:buClr>
        <a:buFont typeface="Symbol" pitchFamily="18" charset="2"/>
        <a:buChar char="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9138" indent="-177800" algn="l" defTabSz="914400" rtl="0" eaLnBrk="1" latinLnBrk="0" hangingPunct="1">
        <a:spcBef>
          <a:spcPts val="400"/>
        </a:spcBef>
        <a:buClr>
          <a:schemeClr val="accent1"/>
        </a:buClr>
        <a:buFont typeface="Symbol" pitchFamily="18" charset="2"/>
        <a:buChar char="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6938" indent="-177800" algn="l" defTabSz="914400" rtl="0" eaLnBrk="1" latinLnBrk="0" hangingPunct="1">
        <a:spcBef>
          <a:spcPts val="400"/>
        </a:spcBef>
        <a:buClr>
          <a:schemeClr val="accent1"/>
        </a:buClr>
        <a:buSzPct val="60000"/>
        <a:buFont typeface="Wingdings" pitchFamily="2" charset="2"/>
        <a:buChar char="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/>
          </p:cNvGraphicFramePr>
          <p:nvPr>
            <p:custDataLst>
              <p:tags r:id="rId1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think-cell Slide" r:id="rId19" imgW="0" imgH="0" progId="">
                  <p:embed/>
                </p:oleObj>
              </mc:Choice>
              <mc:Fallback>
                <p:oleObj name="think-cell Slide" r:id="rId19" imgW="0" imgH="0" progId="">
                  <p:embed/>
                  <p:pic>
                    <p:nvPicPr>
                      <p:cNvPr id="0" name="AutoShape 4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molecule_coverSmall_01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0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395288" y="244800"/>
            <a:ext cx="5976000" cy="67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add Headline maximum 2 lines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396000" y="1628774"/>
            <a:ext cx="7848000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0"/>
            <a:r>
              <a:rPr lang="en-GB" smtClean="0"/>
              <a:t>Click to edit text on first level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/>
          </a:p>
        </p:txBody>
      </p:sp>
      <p:cxnSp>
        <p:nvCxnSpPr>
          <p:cNvPr id="17" name="Straight Connector 16"/>
          <p:cNvCxnSpPr/>
          <p:nvPr>
            <p:custDataLst>
              <p:tags r:id="rId17"/>
            </p:custDataLst>
          </p:nvPr>
        </p:nvCxnSpPr>
        <p:spPr>
          <a:xfrm>
            <a:off x="486855" y="1220400"/>
            <a:ext cx="7742745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9" name="Picture 8" descr="BC_logo_pos_CMYK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89763" y="6096000"/>
            <a:ext cx="1838325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59224" y="6432219"/>
            <a:ext cx="265176" cy="1384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l"/>
            <a:fld id="{6CE8C368-3382-4C28-AE75-DF7C05ACA19D}" type="slidenum">
              <a:rPr lang="en-GB" sz="80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pPr algn="l"/>
              <a:t>‹#›</a:t>
            </a:fld>
            <a:endParaRPr lang="en-GB" sz="8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57200" y="6172200"/>
            <a:ext cx="2133600" cy="44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Clr>
          <a:schemeClr val="accent1"/>
        </a:buClr>
        <a:buSzPct val="90000"/>
        <a:buFont typeface="Wingdings" pitchFamily="2" charset="2"/>
        <a:buChar char="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66400" algn="l" defTabSz="914400" rtl="0" eaLnBrk="1" latinLnBrk="0" hangingPunct="1">
        <a:spcBef>
          <a:spcPts val="400"/>
        </a:spcBef>
        <a:buClr>
          <a:schemeClr val="accent1"/>
        </a:buClr>
        <a:buFont typeface="Symbol" pitchFamily="18" charset="2"/>
        <a:buChar char="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9138" indent="-177800" algn="l" defTabSz="914400" rtl="0" eaLnBrk="1" latinLnBrk="0" hangingPunct="1">
        <a:spcBef>
          <a:spcPts val="400"/>
        </a:spcBef>
        <a:buClr>
          <a:schemeClr val="accent1"/>
        </a:buClr>
        <a:buFont typeface="Symbol" pitchFamily="18" charset="2"/>
        <a:buChar char="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6938" indent="-177800" algn="l" defTabSz="914400" rtl="0" eaLnBrk="1" latinLnBrk="0" hangingPunct="1">
        <a:spcBef>
          <a:spcPts val="400"/>
        </a:spcBef>
        <a:buClr>
          <a:schemeClr val="accent1"/>
        </a:buClr>
        <a:buSzPct val="60000"/>
        <a:buFont typeface="Wingdings" pitchFamily="2" charset="2"/>
        <a:buChar char="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think-cell Slide" r:id="rId20" imgW="0" imgH="0" progId="">
                  <p:embed/>
                </p:oleObj>
              </mc:Choice>
              <mc:Fallback>
                <p:oleObj name="think-cell Slide" r:id="rId20" imgW="0" imgH="0" progId="">
                  <p:embed/>
                  <p:pic>
                    <p:nvPicPr>
                      <p:cNvPr id="0" name="AutoShape 3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molecule_coverSmall_01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1" cstate="print"/>
          <a:stretch>
            <a:fillRect/>
          </a:stretch>
        </p:blipFill>
        <p:spPr>
          <a:xfrm flipH="1">
            <a:off x="7010400" y="0"/>
            <a:ext cx="2133600" cy="146072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395288" y="244800"/>
            <a:ext cx="5976000" cy="67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add Headline maximum 2 lines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396000" y="1628774"/>
            <a:ext cx="7848000" cy="439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text on 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0"/>
            <a:r>
              <a:rPr lang="en-GB" dirty="0" smtClean="0"/>
              <a:t>Click to edit text on 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  <a:endParaRPr lang="en-GB" dirty="0"/>
          </a:p>
        </p:txBody>
      </p:sp>
      <p:cxnSp>
        <p:nvCxnSpPr>
          <p:cNvPr id="17" name="Straight Connector 16"/>
          <p:cNvCxnSpPr/>
          <p:nvPr>
            <p:custDataLst>
              <p:tags r:id="rId18"/>
            </p:custDataLst>
          </p:nvPr>
        </p:nvCxnSpPr>
        <p:spPr>
          <a:xfrm>
            <a:off x="2818800" y="1220400"/>
            <a:ext cx="5410800" cy="0"/>
          </a:xfrm>
          <a:prstGeom prst="line">
            <a:avLst/>
          </a:prstGeom>
          <a:noFill/>
          <a:ln w="31750" cap="flat" cmpd="sng" algn="ctr">
            <a:solidFill>
              <a:srgbClr val="005A8C">
                <a:shade val="95000"/>
                <a:satMod val="105000"/>
              </a:srgbClr>
            </a:solidFill>
            <a:prstDash val="solid"/>
          </a:ln>
          <a:effectLst/>
        </p:spPr>
      </p:cxnSp>
      <p:grpSp>
        <p:nvGrpSpPr>
          <p:cNvPr id="18" name="Group 17"/>
          <p:cNvGrpSpPr/>
          <p:nvPr>
            <p:custDataLst>
              <p:tags r:id="rId19"/>
            </p:custDataLst>
          </p:nvPr>
        </p:nvGrpSpPr>
        <p:grpSpPr>
          <a:xfrm>
            <a:off x="381600" y="1065600"/>
            <a:ext cx="2592000" cy="309600"/>
            <a:chOff x="381600" y="1065600"/>
            <a:chExt cx="2592000" cy="3096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482400" y="1065600"/>
              <a:ext cx="2404800" cy="3096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005A8C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smtClean="0">
                <a:solidFill>
                  <a:srgbClr val="FFFFFF"/>
                </a:solidFill>
              </a:endParaRPr>
            </a:p>
          </p:txBody>
        </p:sp>
        <p:cxnSp>
          <p:nvCxnSpPr>
            <p:cNvPr id="20" name="Straight Connector 19"/>
            <p:cNvCxnSpPr/>
            <p:nvPr userDrawn="1"/>
          </p:nvCxnSpPr>
          <p:spPr>
            <a:xfrm>
              <a:off x="381600" y="1220400"/>
              <a:ext cx="2592000" cy="0"/>
            </a:xfrm>
            <a:prstGeom prst="line">
              <a:avLst/>
            </a:prstGeom>
            <a:noFill/>
            <a:ln w="127000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sp>
        <p:nvSpPr>
          <p:cNvPr id="30" name="TextBox 29"/>
          <p:cNvSpPr txBox="1"/>
          <p:nvPr/>
        </p:nvSpPr>
        <p:spPr>
          <a:xfrm>
            <a:off x="486855" y="6432219"/>
            <a:ext cx="265176" cy="1384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fld id="{6CE8C368-3382-4C28-AE75-DF7C05ACA19D}" type="slidenum">
              <a:rPr lang="en-GB" sz="800" smtClean="0">
                <a:solidFill>
                  <a:srgbClr val="005A8C"/>
                </a:solidFill>
                <a:cs typeface="Arial" pitchFamily="34" charset="0"/>
              </a:rPr>
              <a:pPr/>
              <a:t>‹#›</a:t>
            </a:fld>
            <a:endParaRPr lang="en-GB" sz="800" dirty="0">
              <a:solidFill>
                <a:srgbClr val="005A8C"/>
              </a:solidFill>
              <a:cs typeface="Arial" pitchFamily="34" charset="0"/>
            </a:endParaRPr>
          </a:p>
        </p:txBody>
      </p:sp>
      <p:pic>
        <p:nvPicPr>
          <p:cNvPr id="12" name="Picture 3" descr="E:\Munka\BC_uj_arculat\BC_logo_uj\BC_logo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984472" y="6153656"/>
            <a:ext cx="1836000" cy="587712"/>
          </a:xfrm>
          <a:prstGeom prst="rect">
            <a:avLst/>
          </a:prstGeom>
          <a:noFill/>
        </p:spPr>
      </p:pic>
      <p:pic>
        <p:nvPicPr>
          <p:cNvPr id="13" name="Picture 4" descr="E:\Munka\DTP\WANHUA\Wanhua_logo_CMYK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896240" y="6297216"/>
            <a:ext cx="1836000" cy="372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215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Clr>
          <a:schemeClr val="accent1"/>
        </a:buClr>
        <a:buSzPct val="90000"/>
        <a:buFont typeface="Wingdings" pitchFamily="2" charset="2"/>
        <a:buChar char="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66400" algn="l" defTabSz="914400" rtl="0" eaLnBrk="1" latinLnBrk="0" hangingPunct="1">
        <a:spcBef>
          <a:spcPts val="400"/>
        </a:spcBef>
        <a:buClr>
          <a:schemeClr val="accent1"/>
        </a:buClr>
        <a:buFont typeface="Symbol" pitchFamily="18" charset="2"/>
        <a:buChar char="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19138" indent="-177800" algn="l" defTabSz="914400" rtl="0" eaLnBrk="1" latinLnBrk="0" hangingPunct="1">
        <a:spcBef>
          <a:spcPts val="400"/>
        </a:spcBef>
        <a:buClr>
          <a:schemeClr val="accent1"/>
        </a:buClr>
        <a:buFont typeface="Symbol" pitchFamily="18" charset="2"/>
        <a:buChar char="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96938" indent="-177800" algn="l" defTabSz="914400" rtl="0" eaLnBrk="1" latinLnBrk="0" hangingPunct="1">
        <a:spcBef>
          <a:spcPts val="400"/>
        </a:spcBef>
        <a:buClr>
          <a:schemeClr val="accent1"/>
        </a:buClr>
        <a:buSzPct val="60000"/>
        <a:buFont typeface="Wingdings" pitchFamily="2" charset="2"/>
        <a:buChar char="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oney.163.com/special/ne_ht_market_pag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AutoShap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4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Rectangle 3"/>
          <p:cNvSpPr>
            <a:spLocks noGrp="1" noChangeArrowheads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899592" y="1196752"/>
            <a:ext cx="7056784" cy="3672408"/>
          </a:xfrm>
        </p:spPr>
        <p:txBody>
          <a:bodyPr/>
          <a:lstStyle/>
          <a:p>
            <a:r>
              <a:rPr lang="en-US" altLang="zh-CN" dirty="0" smtClean="0"/>
              <a:t>Sino-Hungarian</a:t>
            </a:r>
            <a:endParaRPr lang="en-US" altLang="zh-CN" dirty="0"/>
          </a:p>
          <a:p>
            <a:r>
              <a:rPr lang="en-US" altLang="zh-CN" dirty="0"/>
              <a:t>Economic </a:t>
            </a:r>
            <a:r>
              <a:rPr lang="en-US" altLang="zh-CN" dirty="0" smtClean="0"/>
              <a:t>Cooperation Area </a:t>
            </a:r>
            <a:r>
              <a:rPr lang="en-US" altLang="zh-CN" dirty="0"/>
              <a:t>Development </a:t>
            </a:r>
            <a:endParaRPr lang="en-US" altLang="zh-CN" dirty="0" smtClean="0"/>
          </a:p>
          <a:p>
            <a:pPr algn="r"/>
            <a:r>
              <a:rPr lang="en-US" altLang="zh-CN" b="0" dirty="0" smtClean="0"/>
              <a:t>    </a:t>
            </a:r>
            <a:endParaRPr lang="en-US" b="0" dirty="0" smtClean="0">
              <a:latin typeface="Arial" charset="0"/>
              <a:cs typeface="Arial" charset="0"/>
            </a:endParaRPr>
          </a:p>
        </p:txBody>
      </p:sp>
      <p:sp>
        <p:nvSpPr>
          <p:cNvPr id="174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5301208"/>
            <a:ext cx="6400800" cy="6540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   26</a:t>
            </a:r>
            <a:r>
              <a:rPr lang="en-US" baseline="30000" dirty="0" smtClean="0">
                <a:latin typeface="Arial" charset="0"/>
                <a:cs typeface="Arial" charset="0"/>
              </a:rPr>
              <a:t>th</a:t>
            </a:r>
            <a:r>
              <a:rPr lang="en-US" dirty="0" smtClean="0">
                <a:latin typeface="Arial" charset="0"/>
                <a:cs typeface="Arial" charset="0"/>
              </a:rPr>
              <a:t> Mar, 2015</a:t>
            </a:r>
            <a:endParaRPr lang="hu-HU" altLang="zh-CN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4286256"/>
            <a:ext cx="6601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</a:pPr>
            <a:r>
              <a:rPr lang="en-US" altLang="zh-CN" sz="2400" dirty="0" smtClean="0"/>
              <a:t>- A platform for further economic cooperation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5" name="Picture 10" descr="IMG_3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41" y="2060848"/>
            <a:ext cx="821531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8150" y="348625"/>
            <a:ext cx="638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Font typeface="Symbol" pitchFamily="18" charset="2"/>
              <a:buNone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Introduction of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Wanhua</a:t>
            </a:r>
            <a:r>
              <a:rPr lang="en-US" altLang="zh-CN" sz="2000" b="1" dirty="0" err="1">
                <a:latin typeface="Arial" pitchFamily="34" charset="0"/>
                <a:cs typeface="Arial" pitchFamily="34" charset="0"/>
              </a:rPr>
              <a:t>-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BorsodChem</a:t>
            </a:r>
            <a:endParaRPr lang="zh-CN" alt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2"/>
          <p:cNvSpPr>
            <a:spLocks noChangeArrowheads="1"/>
          </p:cNvSpPr>
          <p:nvPr/>
        </p:nvSpPr>
        <p:spPr bwMode="auto">
          <a:xfrm>
            <a:off x="0" y="4638675"/>
            <a:ext cx="9144000" cy="1905000"/>
          </a:xfrm>
          <a:prstGeom prst="rect">
            <a:avLst/>
          </a:prstGeom>
          <a:solidFill>
            <a:srgbClr val="CBC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grpSp>
        <p:nvGrpSpPr>
          <p:cNvPr id="29699" name="组合 3"/>
          <p:cNvGrpSpPr>
            <a:grpSpLocks/>
          </p:cNvGrpSpPr>
          <p:nvPr/>
        </p:nvGrpSpPr>
        <p:grpSpPr bwMode="auto">
          <a:xfrm>
            <a:off x="385763" y="5445224"/>
            <a:ext cx="6994549" cy="855564"/>
            <a:chOff x="173038" y="4945061"/>
            <a:chExt cx="8371355" cy="1440000"/>
          </a:xfrm>
        </p:grpSpPr>
        <p:pic>
          <p:nvPicPr>
            <p:cNvPr id="29710" name="图片 1"/>
            <p:cNvPicPr>
              <a:picLocks noChangeAspect="1"/>
            </p:cNvPicPr>
            <p:nvPr/>
          </p:nvPicPr>
          <p:blipFill>
            <a:blip r:embed="rId2" cstate="print">
              <a:lum bright="16000" contras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0" r="6302"/>
            <a:stretch>
              <a:fillRect/>
            </a:stretch>
          </p:blipFill>
          <p:spPr bwMode="auto">
            <a:xfrm>
              <a:off x="2125772" y="4945061"/>
              <a:ext cx="1908282" cy="1440000"/>
            </a:xfrm>
            <a:prstGeom prst="rect">
              <a:avLst/>
            </a:prstGeom>
            <a:noFill/>
            <a:ln w="38100">
              <a:solidFill>
                <a:srgbClr val="0A165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11" name="图片 2"/>
            <p:cNvPicPr>
              <a:picLocks noChangeAspect="1"/>
            </p:cNvPicPr>
            <p:nvPr/>
          </p:nvPicPr>
          <p:blipFill>
            <a:blip r:embed="rId3" cstate="print">
              <a:lum bright="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4" r="3232"/>
            <a:stretch>
              <a:fillRect/>
            </a:stretch>
          </p:blipFill>
          <p:spPr bwMode="auto">
            <a:xfrm>
              <a:off x="6558320" y="4945061"/>
              <a:ext cx="1986073" cy="1440000"/>
            </a:xfrm>
            <a:prstGeom prst="rect">
              <a:avLst/>
            </a:prstGeom>
            <a:noFill/>
            <a:ln w="38100">
              <a:solidFill>
                <a:srgbClr val="0A165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12" name="图片 3"/>
            <p:cNvPicPr>
              <a:picLocks noChangeAspect="1"/>
            </p:cNvPicPr>
            <p:nvPr/>
          </p:nvPicPr>
          <p:blipFill>
            <a:blip r:embed="rId4" cstate="print">
              <a:lum bright="18000" contras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"/>
            <a:stretch>
              <a:fillRect/>
            </a:stretch>
          </p:blipFill>
          <p:spPr bwMode="auto">
            <a:xfrm>
              <a:off x="173038" y="4945061"/>
              <a:ext cx="1748883" cy="1440000"/>
            </a:xfrm>
            <a:prstGeom prst="rect">
              <a:avLst/>
            </a:prstGeom>
            <a:noFill/>
            <a:ln w="38100">
              <a:solidFill>
                <a:srgbClr val="0A165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713" name="图片 5"/>
            <p:cNvPicPr>
              <a:picLocks noChangeAspect="1"/>
            </p:cNvPicPr>
            <p:nvPr/>
          </p:nvPicPr>
          <p:blipFill>
            <a:blip r:embed="rId5" cstate="print">
              <a:lum brigh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623" y="4945061"/>
              <a:ext cx="2134365" cy="1440000"/>
            </a:xfrm>
            <a:prstGeom prst="rect">
              <a:avLst/>
            </a:prstGeom>
            <a:noFill/>
            <a:ln w="38100">
              <a:solidFill>
                <a:srgbClr val="0A165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700" name="TextBox 1"/>
          <p:cNvSpPr txBox="1">
            <a:spLocks noChangeArrowheads="1"/>
          </p:cNvSpPr>
          <p:nvPr/>
        </p:nvSpPr>
        <p:spPr bwMode="auto">
          <a:xfrm>
            <a:off x="5554332" y="1797642"/>
            <a:ext cx="3450559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5A8C"/>
              </a:buClr>
              <a:buFont typeface="Wingdings" pitchFamily="2" charset="2"/>
              <a:buChar char="p"/>
            </a:pPr>
            <a:r>
              <a:rPr lang="en-US" altLang="zh-CN" sz="1400" dirty="0" smtClean="0">
                <a:solidFill>
                  <a:srgbClr val="000000"/>
                </a:solidFill>
                <a:latin typeface="+mn-ea"/>
                <a:ea typeface="+mn-ea"/>
              </a:rPr>
              <a:t>National Polyurethane Engineering Research Center</a:t>
            </a:r>
            <a:endParaRPr lang="zh-CN" altLang="en-US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ts val="600"/>
              </a:spcBef>
              <a:buClr>
                <a:srgbClr val="005A8C"/>
              </a:buClr>
              <a:buFont typeface="Wingdings" pitchFamily="2" charset="2"/>
              <a:buChar char="p"/>
            </a:pPr>
            <a:r>
              <a:rPr lang="en-US" altLang="zh-CN" sz="1400" dirty="0" smtClean="0">
                <a:solidFill>
                  <a:srgbClr val="000000"/>
                </a:solidFill>
                <a:latin typeface="+mn-ea"/>
                <a:ea typeface="+mn-ea"/>
              </a:rPr>
              <a:t>State Certified Enterprise Technology Center</a:t>
            </a:r>
          </a:p>
          <a:p>
            <a:pPr eaLnBrk="1" hangingPunct="1">
              <a:spcBef>
                <a:spcPts val="600"/>
              </a:spcBef>
              <a:buClr>
                <a:srgbClr val="005A8C"/>
              </a:buClr>
              <a:buFont typeface="Wingdings" pitchFamily="2" charset="2"/>
              <a:buChar char="p"/>
            </a:pPr>
            <a:r>
              <a:rPr lang="en-US" altLang="zh-CN" sz="1400" dirty="0" smtClean="0">
                <a:solidFill>
                  <a:srgbClr val="000000"/>
                </a:solidFill>
                <a:latin typeface="+mn-ea"/>
                <a:ea typeface="+mn-ea"/>
              </a:rPr>
              <a:t>Post-doctoral Programmer</a:t>
            </a:r>
            <a:endParaRPr lang="zh-CN" altLang="zh-CN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ts val="600"/>
              </a:spcBef>
              <a:buClr>
                <a:srgbClr val="005A8C"/>
              </a:buClr>
              <a:buFont typeface="Wingdings" pitchFamily="2" charset="2"/>
              <a:buChar char="p"/>
            </a:pPr>
            <a:r>
              <a:rPr lang="zh-CN" altLang="zh-CN" sz="1400" dirty="0" smtClean="0">
                <a:solidFill>
                  <a:srgbClr val="000000"/>
                </a:solidFill>
                <a:latin typeface="+mn-ea"/>
                <a:ea typeface="+mn-ea"/>
              </a:rPr>
              <a:t>2</a:t>
            </a:r>
            <a:r>
              <a:rPr lang="en-US" altLang="zh-CN" sz="1400" dirty="0" smtClean="0">
                <a:solidFill>
                  <a:srgbClr val="000000"/>
                </a:solidFill>
                <a:latin typeface="+mn-ea"/>
                <a:ea typeface="+mn-ea"/>
              </a:rPr>
              <a:t> Academy Members’ Research Programmer</a:t>
            </a:r>
            <a:endParaRPr lang="zh-CN" altLang="zh-CN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ts val="600"/>
              </a:spcBef>
              <a:buClr>
                <a:srgbClr val="005A8C"/>
              </a:buClr>
              <a:buFont typeface="Wingdings" pitchFamily="2" charset="2"/>
              <a:buChar char="p"/>
            </a:pPr>
            <a:r>
              <a:rPr lang="zh-CN" altLang="zh-CN" sz="1400" dirty="0" smtClean="0">
                <a:solidFill>
                  <a:srgbClr val="000000"/>
                </a:solidFill>
                <a:latin typeface="+mn-ea"/>
                <a:ea typeface="+mn-ea"/>
              </a:rPr>
              <a:t>3</a:t>
            </a:r>
            <a:r>
              <a:rPr lang="en-US" altLang="zh-CN" sz="1400" dirty="0" smtClean="0">
                <a:solidFill>
                  <a:srgbClr val="000000"/>
                </a:solidFill>
                <a:latin typeface="+mn-ea"/>
                <a:ea typeface="+mn-ea"/>
              </a:rPr>
              <a:t> State Certified Analytical Labs</a:t>
            </a:r>
            <a:endParaRPr lang="zh-CN" altLang="zh-CN" sz="1400" dirty="0">
              <a:solidFill>
                <a:srgbClr val="000000"/>
              </a:solidFill>
              <a:latin typeface="+mn-ea"/>
              <a:ea typeface="+mn-ea"/>
            </a:endParaRPr>
          </a:p>
          <a:p>
            <a:pPr eaLnBrk="1" hangingPunct="1">
              <a:spcBef>
                <a:spcPts val="600"/>
              </a:spcBef>
              <a:buClr>
                <a:srgbClr val="005A8C"/>
              </a:buClr>
              <a:buFont typeface="Wingdings" pitchFamily="2" charset="2"/>
              <a:buChar char="p"/>
            </a:pPr>
            <a:r>
              <a:rPr lang="zh-CN" altLang="zh-CN" sz="1400" dirty="0" smtClean="0">
                <a:solidFill>
                  <a:srgbClr val="000000"/>
                </a:solidFill>
                <a:latin typeface="+mn-ea"/>
                <a:ea typeface="+mn-ea"/>
              </a:rPr>
              <a:t>5</a:t>
            </a:r>
            <a:r>
              <a:rPr lang="en-US" altLang="zh-CN" sz="1400" dirty="0" smtClean="0">
                <a:solidFill>
                  <a:srgbClr val="000000"/>
                </a:solidFill>
                <a:latin typeface="+mn-ea"/>
                <a:ea typeface="+mn-ea"/>
              </a:rPr>
              <a:t> Provincial Research Centers and Key Labs</a:t>
            </a:r>
            <a:endParaRPr lang="zh-CN" altLang="zh-CN" sz="1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0" y="4697413"/>
            <a:ext cx="9144000" cy="46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pic>
        <p:nvPicPr>
          <p:cNvPr id="29702" name="图片 4"/>
          <p:cNvPicPr>
            <a:picLocks noChangeAspect="1"/>
          </p:cNvPicPr>
          <p:nvPr/>
        </p:nvPicPr>
        <p:blipFill>
          <a:blip r:embed="rId6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05" y="4538226"/>
            <a:ext cx="1414487" cy="193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矩形 4"/>
          <p:cNvSpPr>
            <a:spLocks noChangeArrowheads="1"/>
          </p:cNvSpPr>
          <p:nvPr/>
        </p:nvSpPr>
        <p:spPr bwMode="auto">
          <a:xfrm>
            <a:off x="0" y="6429375"/>
            <a:ext cx="9144000" cy="46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lgDash"/>
                <a:round/>
                <a:headEnd/>
                <a:tailEnd type="triangle" w="med" len="med"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endParaRPr lang="zh-CN" altLang="en-US" sz="2000" b="1">
              <a:solidFill>
                <a:srgbClr val="000000"/>
              </a:solidFill>
            </a:endParaRPr>
          </a:p>
        </p:txBody>
      </p:sp>
      <p:sp>
        <p:nvSpPr>
          <p:cNvPr id="29706" name="Line 20"/>
          <p:cNvSpPr>
            <a:spLocks noChangeShapeType="1"/>
          </p:cNvSpPr>
          <p:nvPr/>
        </p:nvSpPr>
        <p:spPr bwMode="auto">
          <a:xfrm>
            <a:off x="1681163" y="1031875"/>
            <a:ext cx="0" cy="23653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7" name="Rectangle 2"/>
          <p:cNvSpPr>
            <a:spLocks noChangeArrowheads="1"/>
          </p:cNvSpPr>
          <p:nvPr/>
        </p:nvSpPr>
        <p:spPr bwMode="auto">
          <a:xfrm>
            <a:off x="1651000" y="877888"/>
            <a:ext cx="17478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700" dirty="0">
                <a:solidFill>
                  <a:srgbClr val="FFFFFF"/>
                </a:solidFill>
              </a:rPr>
              <a:t>  R&amp;D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3427" y="1559273"/>
            <a:ext cx="410258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Font typeface="Symbol" pitchFamily="18" charset="2"/>
              <a:buNone/>
            </a:pPr>
            <a:r>
              <a:rPr lang="en-US" altLang="zh-CN" sz="1400" dirty="0" smtClean="0">
                <a:latin typeface="+mn-ea"/>
                <a:cs typeface="Arial" pitchFamily="34" charset="0"/>
              </a:rPr>
              <a:t>After acquisition: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p"/>
            </a:pPr>
            <a:r>
              <a:rPr lang="en-US" altLang="zh-CN" sz="1400" dirty="0" smtClean="0">
                <a:latin typeface="+mn-ea"/>
                <a:cs typeface="Arial" pitchFamily="34" charset="0"/>
              </a:rPr>
              <a:t>Technical optimization  in </a:t>
            </a:r>
            <a:r>
              <a:rPr lang="en-US" altLang="zh-CN" sz="1400" dirty="0" err="1" smtClean="0">
                <a:latin typeface="+mn-ea"/>
                <a:cs typeface="Arial" pitchFamily="34" charset="0"/>
              </a:rPr>
              <a:t>BorsodChem</a:t>
            </a:r>
            <a:r>
              <a:rPr lang="en-US" altLang="zh-CN" sz="1400" dirty="0" smtClean="0">
                <a:latin typeface="+mn-ea"/>
                <a:cs typeface="Arial" pitchFamily="34" charset="0"/>
              </a:rPr>
              <a:t> with support from Wanhua technical and research platform</a:t>
            </a:r>
            <a:r>
              <a:rPr lang="zh-CN" altLang="en-US" sz="1400" dirty="0" smtClean="0">
                <a:latin typeface="+mn-ea"/>
                <a:cs typeface="Arial" pitchFamily="34" charset="0"/>
              </a:rPr>
              <a:t>→</a:t>
            </a:r>
            <a:r>
              <a:rPr lang="en-US" altLang="zh-CN" sz="1400" dirty="0" smtClean="0">
                <a:latin typeface="+mn-ea"/>
                <a:cs typeface="Arial" pitchFamily="34" charset="0"/>
              </a:rPr>
              <a:t>both capacity and quality improved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p"/>
            </a:pPr>
            <a:r>
              <a:rPr lang="en-US" altLang="zh-CN" sz="1400" dirty="0" smtClean="0">
                <a:latin typeface="+mn-ea"/>
                <a:cs typeface="Arial" pitchFamily="34" charset="0"/>
              </a:rPr>
              <a:t>Sales revenue increased substantially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p"/>
            </a:pPr>
            <a:r>
              <a:rPr lang="en-US" altLang="zh-CN" sz="1400" dirty="0" smtClean="0">
                <a:latin typeface="+mn-ea"/>
                <a:cs typeface="Arial" pitchFamily="34" charset="0"/>
              </a:rPr>
              <a:t>Deepening cultural integration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p"/>
            </a:pPr>
            <a:r>
              <a:rPr lang="en-US" altLang="zh-CN" sz="1400" dirty="0" smtClean="0">
                <a:latin typeface="+mn-ea"/>
                <a:cs typeface="Arial" pitchFamily="34" charset="0"/>
              </a:rPr>
              <a:t>2014 ended financial loss  and positive profit the first time in past 5 years. Expects more profit in 2015</a:t>
            </a:r>
          </a:p>
          <a:p>
            <a:pPr algn="just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p"/>
            </a:pPr>
            <a:r>
              <a:rPr lang="en-US" altLang="zh-CN" sz="1400" dirty="0"/>
              <a:t>differentiated and </a:t>
            </a:r>
            <a:r>
              <a:rPr lang="en-US" altLang="zh-CN" sz="1400" dirty="0" smtClean="0"/>
              <a:t>motivating </a:t>
            </a:r>
            <a:r>
              <a:rPr lang="en-US" altLang="zh-CN" sz="1400" dirty="0"/>
              <a:t>salary </a:t>
            </a:r>
            <a:r>
              <a:rPr lang="en-US" altLang="zh-CN" sz="1400" dirty="0" smtClean="0"/>
              <a:t>increase </a:t>
            </a:r>
            <a:r>
              <a:rPr lang="en-US" altLang="zh-CN" sz="1400" dirty="0"/>
              <a:t>in 2015</a:t>
            </a:r>
            <a:endParaRPr lang="en-US" altLang="zh-CN" sz="1400" dirty="0" smtClean="0">
              <a:latin typeface="+mn-ea"/>
              <a:cs typeface="Arial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Font typeface="Symbol" pitchFamily="18" charset="2"/>
              <a:buNone/>
            </a:pPr>
            <a:endParaRPr lang="en-US" altLang="zh-CN" sz="1400" dirty="0" smtClean="0">
              <a:latin typeface="+mn-ea"/>
              <a:cs typeface="Arial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Font typeface="Symbol" pitchFamily="18" charset="2"/>
              <a:buNone/>
            </a:pPr>
            <a:endParaRPr lang="en-US" altLang="zh-CN" sz="1400" dirty="0" smtClean="0">
              <a:latin typeface="+mn-ea"/>
              <a:cs typeface="Arial" pitchFamily="34" charset="0"/>
            </a:endParaRPr>
          </a:p>
          <a:p>
            <a:pPr>
              <a:spcBef>
                <a:spcPts val="400"/>
              </a:spcBef>
              <a:buClr>
                <a:schemeClr val="accent1"/>
              </a:buClr>
              <a:buFont typeface="Symbol" pitchFamily="18" charset="2"/>
              <a:buNone/>
            </a:pPr>
            <a:endParaRPr lang="zh-CN" altLang="en-US" sz="1400" dirty="0" smtClean="0">
              <a:latin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8150" y="348625"/>
            <a:ext cx="638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Font typeface="Symbol" pitchFamily="18" charset="2"/>
              <a:buNone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Introduction of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Wanhua</a:t>
            </a:r>
            <a:r>
              <a:rPr lang="en-US" altLang="zh-CN" sz="2000" b="1" dirty="0" err="1">
                <a:latin typeface="Arial" pitchFamily="34" charset="0"/>
                <a:cs typeface="Arial" pitchFamily="34" charset="0"/>
              </a:rPr>
              <a:t>-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BorsodChem</a:t>
            </a:r>
            <a:endParaRPr lang="zh-CN" alt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10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p"/>
            </a:pPr>
            <a:r>
              <a:rPr lang="en-US" altLang="zh-CN" dirty="0" smtClean="0">
                <a:latin typeface="+mn-ea"/>
              </a:rPr>
              <a:t>Wanhua plans to establish Sino-Hungarian </a:t>
            </a:r>
            <a:r>
              <a:rPr lang="en-US" altLang="zh-CN" dirty="0" err="1" smtClean="0">
                <a:latin typeface="+mn-ea"/>
              </a:rPr>
              <a:t>Borsod</a:t>
            </a:r>
            <a:r>
              <a:rPr lang="en-US" altLang="zh-CN" dirty="0" smtClean="0">
                <a:latin typeface="+mn-ea"/>
              </a:rPr>
              <a:t> Economic and Trade Cooperation Area as a platform for further investment from Chinese enterprises</a:t>
            </a:r>
          </a:p>
          <a:p>
            <a:pPr>
              <a:buFont typeface="Wingdings" pitchFamily="2" charset="2"/>
              <a:buChar char="p"/>
            </a:pPr>
            <a:r>
              <a:rPr lang="zh-CN" altLang="en-US" dirty="0" smtClean="0">
                <a:latin typeface="+mn-ea"/>
              </a:rPr>
              <a:t>€</a:t>
            </a:r>
            <a:r>
              <a:rPr lang="en-US" altLang="zh-CN" dirty="0" smtClean="0">
                <a:latin typeface="+mn-ea"/>
              </a:rPr>
              <a:t>100 million investment on bio-chemical company by one Chinese company, using corn as raw material for production</a:t>
            </a:r>
          </a:p>
          <a:p>
            <a:pPr>
              <a:buFont typeface="Wingdings" pitchFamily="2" charset="2"/>
              <a:buChar char="p"/>
            </a:pPr>
            <a:r>
              <a:rPr lang="en-US" altLang="zh-CN" dirty="0" smtClean="0">
                <a:latin typeface="+mn-ea"/>
              </a:rPr>
              <a:t>Negotiation with potential investors continues. Wanhua plays positive role in attracting investment with its background of Chinese company and its successful experience</a:t>
            </a:r>
          </a:p>
          <a:p>
            <a:pPr>
              <a:buFont typeface="Wingdings" pitchFamily="2" charset="2"/>
              <a:buChar char="p"/>
            </a:pPr>
            <a:r>
              <a:rPr lang="en-US" altLang="zh-CN" dirty="0" smtClean="0">
                <a:latin typeface="+mn-ea"/>
              </a:rPr>
              <a:t>Chinese government already gave support and favorable policies for subsidies</a:t>
            </a:r>
          </a:p>
          <a:p>
            <a:pPr>
              <a:buFont typeface="Wingdings" pitchFamily="2" charset="2"/>
              <a:buChar char="p"/>
            </a:pPr>
            <a:r>
              <a:rPr lang="en-US" altLang="zh-CN" dirty="0" smtClean="0">
                <a:latin typeface="+mn-ea"/>
              </a:rPr>
              <a:t>We wish for equivalent support from Hungary</a:t>
            </a:r>
            <a:endParaRPr lang="zh-CN" altLang="en-US" dirty="0"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150" y="348625"/>
            <a:ext cx="638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Font typeface="Symbol" pitchFamily="18" charset="2"/>
              <a:buNone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Introduction of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Wanhua</a:t>
            </a:r>
            <a:r>
              <a:rPr lang="en-US" altLang="zh-CN" sz="2000" b="1" dirty="0" err="1">
                <a:latin typeface="Arial" pitchFamily="34" charset="0"/>
                <a:cs typeface="Arial" pitchFamily="34" charset="0"/>
              </a:rPr>
              <a:t>-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BorsodChem</a:t>
            </a:r>
            <a:endParaRPr lang="zh-CN" alt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65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18" name="Szöveg helye 2"/>
          <p:cNvSpPr>
            <a:spLocks noGrp="1"/>
          </p:cNvSpPr>
          <p:nvPr>
            <p:ph type="body" sz="quarter" idx="10"/>
          </p:nvPr>
        </p:nvSpPr>
        <p:spPr>
          <a:xfrm>
            <a:off x="569913" y="2781300"/>
            <a:ext cx="7315200" cy="493712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cs typeface="Arial" charset="0"/>
              </a:rPr>
              <a:t>Thank you for your attention!</a:t>
            </a:r>
          </a:p>
        </p:txBody>
      </p:sp>
      <p:sp>
        <p:nvSpPr>
          <p:cNvPr id="1314819" name="Szöveg helye 3"/>
          <p:cNvSpPr>
            <a:spLocks noGrp="1"/>
          </p:cNvSpPr>
          <p:nvPr>
            <p:ph type="body" sz="quarter" idx="11"/>
          </p:nvPr>
        </p:nvSpPr>
        <p:spPr>
          <a:xfrm>
            <a:off x="569913" y="5157788"/>
            <a:ext cx="7315200" cy="884237"/>
          </a:xfrm>
        </p:spPr>
        <p:txBody>
          <a:bodyPr/>
          <a:lstStyle/>
          <a:p>
            <a:pPr marL="0" indent="0" fontAlgn="base">
              <a:spcAft>
                <a:spcPct val="0"/>
              </a:spcAft>
            </a:pPr>
            <a:r>
              <a:rPr lang="en-US" smtClean="0">
                <a:latin typeface="Arial" charset="0"/>
                <a:cs typeface="Arial" charset="0"/>
              </a:rPr>
              <a:t>Please </a:t>
            </a:r>
            <a:r>
              <a:rPr lang="hu-HU" smtClean="0">
                <a:latin typeface="Arial" charset="0"/>
                <a:cs typeface="Arial" charset="0"/>
              </a:rPr>
              <a:t>v</a:t>
            </a:r>
            <a:r>
              <a:rPr lang="en-US" smtClean="0">
                <a:latin typeface="Arial" charset="0"/>
                <a:cs typeface="Arial" charset="0"/>
              </a:rPr>
              <a:t>isit </a:t>
            </a:r>
            <a:r>
              <a:rPr lang="hu-HU" smtClean="0">
                <a:latin typeface="Arial" charset="0"/>
                <a:cs typeface="Arial" charset="0"/>
              </a:rPr>
              <a:t>o</a:t>
            </a:r>
            <a:r>
              <a:rPr lang="en-US" smtClean="0">
                <a:latin typeface="Arial" charset="0"/>
                <a:cs typeface="Arial" charset="0"/>
              </a:rPr>
              <a:t>ur </a:t>
            </a:r>
            <a:r>
              <a:rPr lang="hu-HU" smtClean="0">
                <a:latin typeface="Arial" charset="0"/>
                <a:cs typeface="Arial" charset="0"/>
              </a:rPr>
              <a:t>w</a:t>
            </a:r>
            <a:r>
              <a:rPr lang="en-US" smtClean="0">
                <a:latin typeface="Arial" charset="0"/>
                <a:cs typeface="Arial" charset="0"/>
              </a:rPr>
              <a:t>ebsite:</a:t>
            </a:r>
            <a:r>
              <a:rPr lang="hu-HU" smtClean="0">
                <a:latin typeface="Arial" charset="0"/>
                <a:cs typeface="Arial" charset="0"/>
              </a:rPr>
              <a:t/>
            </a:r>
            <a:br>
              <a:rPr lang="hu-HU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www.borsodchem-group.com</a:t>
            </a:r>
          </a:p>
        </p:txBody>
      </p:sp>
    </p:spTree>
    <p:extLst>
      <p:ext uri="{BB962C8B-B14F-4D97-AF65-F5344CB8AC3E}">
        <p14:creationId xmlns:p14="http://schemas.microsoft.com/office/powerpoint/2010/main" val="27882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 smtClean="0"/>
              <a:t>: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611560" y="1375200"/>
            <a:ext cx="7848000" cy="4358056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Font typeface="Wingdings" pitchFamily="2" charset="2"/>
              <a:buChar char="p"/>
            </a:pPr>
            <a:r>
              <a:rPr lang="en-US" b="1" dirty="0" smtClean="0"/>
              <a:t>Opportunities from </a:t>
            </a:r>
            <a:r>
              <a:rPr lang="en-US" b="1" i="1" dirty="0" smtClean="0"/>
              <a:t>One Belt </a:t>
            </a:r>
            <a:r>
              <a:rPr lang="en-US" b="1" i="1" dirty="0"/>
              <a:t>O</a:t>
            </a:r>
            <a:r>
              <a:rPr lang="en-US" b="1" i="1" dirty="0" smtClean="0"/>
              <a:t>ne Road</a:t>
            </a:r>
            <a:r>
              <a:rPr lang="en-US" b="1" dirty="0" smtClean="0"/>
              <a:t> and internationalization of Chinese RMB</a:t>
            </a:r>
          </a:p>
          <a:p>
            <a:pPr algn="just">
              <a:lnSpc>
                <a:spcPct val="200000"/>
              </a:lnSpc>
              <a:buFont typeface="Wingdings" pitchFamily="2" charset="2"/>
              <a:buChar char="p"/>
            </a:pPr>
            <a:r>
              <a:rPr lang="en-US" altLang="zh-CN" b="1" dirty="0" err="1" smtClean="0"/>
              <a:t>Wanhua-BorsodChem’s</a:t>
            </a:r>
            <a:r>
              <a:rPr lang="en-US" altLang="zh-CN" b="1" dirty="0" smtClean="0"/>
              <a:t> </a:t>
            </a:r>
            <a:r>
              <a:rPr lang="en-US" altLang="zh-CN" b="1" dirty="0" smtClean="0"/>
              <a:t>development and Sino-Hungarian </a:t>
            </a:r>
            <a:r>
              <a:rPr lang="en-US" altLang="zh-CN" b="1" dirty="0" err="1"/>
              <a:t>Borsod</a:t>
            </a:r>
            <a:r>
              <a:rPr lang="en-US" altLang="zh-CN" b="1" dirty="0"/>
              <a:t> Economic Cooperation Area Development Company </a:t>
            </a:r>
            <a:r>
              <a:rPr lang="en-US" altLang="zh-CN" b="1" dirty="0" smtClean="0"/>
              <a:t>Limited</a:t>
            </a:r>
          </a:p>
          <a:p>
            <a:pPr lvl="1" algn="just">
              <a:lnSpc>
                <a:spcPct val="200000"/>
              </a:lnSpc>
            </a:pPr>
            <a:endParaRPr lang="hu-HU" dirty="0" smtClean="0"/>
          </a:p>
          <a:p>
            <a:pPr>
              <a:lnSpc>
                <a:spcPct val="200000"/>
              </a:lnSpc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Opportunities from </a:t>
            </a:r>
            <a:r>
              <a:rPr lang="en-US" sz="2000" i="1" dirty="0" smtClean="0"/>
              <a:t>One Belt One Road</a:t>
            </a:r>
            <a:r>
              <a:rPr lang="en-US" sz="2000" dirty="0" smtClean="0"/>
              <a:t> and internationalization of Chinese RMB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396000" y="1628774"/>
            <a:ext cx="8390842" cy="4392613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Char char="p"/>
            </a:pPr>
            <a:r>
              <a:rPr lang="en-US" altLang="zh-CN" dirty="0" smtClean="0">
                <a:latin typeface="+mn-ea"/>
              </a:rPr>
              <a:t>Rapid development of its economy and strong position of RMB</a:t>
            </a:r>
            <a:r>
              <a:rPr lang="zh-CN" altLang="en-US" dirty="0" smtClean="0">
                <a:latin typeface="+mn-ea"/>
              </a:rPr>
              <a:t>→</a:t>
            </a:r>
            <a:r>
              <a:rPr lang="en-US" altLang="zh-CN" dirty="0" smtClean="0">
                <a:latin typeface="+mn-ea"/>
              </a:rPr>
              <a:t> China from importer to exporter of capital</a:t>
            </a:r>
          </a:p>
          <a:p>
            <a:pPr marL="0" indent="0">
              <a:buFont typeface="Wingdings" pitchFamily="2" charset="2"/>
              <a:buChar char="p"/>
            </a:pPr>
            <a:r>
              <a:rPr lang="en-US" i="1" dirty="0" smtClean="0">
                <a:latin typeface="+mn-ea"/>
              </a:rPr>
              <a:t>One Belt One Road </a:t>
            </a:r>
            <a:r>
              <a:rPr lang="en-US" dirty="0" smtClean="0">
                <a:latin typeface="+mn-ea"/>
              </a:rPr>
              <a:t>strategy</a:t>
            </a:r>
          </a:p>
          <a:p>
            <a:pPr marL="0" indent="0">
              <a:buFont typeface="Wingdings" pitchFamily="2" charset="2"/>
              <a:buChar char="p"/>
            </a:pPr>
            <a:r>
              <a:rPr lang="en-US" altLang="zh-CN" dirty="0" smtClean="0">
                <a:latin typeface="+mn-ea"/>
              </a:rPr>
              <a:t>China’s capital investment and its strategic initiative </a:t>
            </a:r>
            <a:r>
              <a:rPr lang="zh-CN" altLang="en-US" dirty="0" smtClean="0">
                <a:latin typeface="+mn-ea"/>
              </a:rPr>
              <a:t>→</a:t>
            </a:r>
            <a:r>
              <a:rPr lang="en-US" altLang="zh-CN" dirty="0" smtClean="0">
                <a:latin typeface="+mn-ea"/>
              </a:rPr>
              <a:t>Opportunity for related regions, countries and companies</a:t>
            </a:r>
          </a:p>
          <a:p>
            <a:pPr marL="274638" lvl="1" indent="0">
              <a:buFont typeface="Arial" pitchFamily="34" charset="0"/>
              <a:buChar char="•"/>
            </a:pPr>
            <a:r>
              <a:rPr lang="en-GB" sz="1600" dirty="0" smtClean="0">
                <a:latin typeface="+mn-ea"/>
              </a:rPr>
              <a:t>Preliminary data from Chinese government shows China’s  2014 GDP exceeds </a:t>
            </a:r>
            <a:r>
              <a:rPr lang="en-US" sz="1600" dirty="0" smtClean="0">
                <a:latin typeface="+mn-ea"/>
              </a:rPr>
              <a:t>$</a:t>
            </a:r>
            <a:r>
              <a:rPr lang="en-GB" sz="1600" b="1" dirty="0" smtClean="0">
                <a:latin typeface="+mn-ea"/>
              </a:rPr>
              <a:t>1 trillion</a:t>
            </a:r>
            <a:r>
              <a:rPr lang="en-GB" sz="1600" dirty="0" smtClean="0">
                <a:latin typeface="+mn-ea"/>
              </a:rPr>
              <a:t> with a growth of 7.4%, which makes China the second trillion-maker after America</a:t>
            </a:r>
            <a:endParaRPr lang="en-US" altLang="zh-CN" sz="1600" dirty="0" smtClean="0">
              <a:latin typeface="+mn-ea"/>
            </a:endParaRPr>
          </a:p>
          <a:p>
            <a:pPr marL="274638" lvl="1" indent="0">
              <a:buFont typeface="Arial" pitchFamily="34" charset="0"/>
              <a:buChar char="•"/>
            </a:pPr>
            <a:r>
              <a:rPr lang="en-GB" sz="1600" dirty="0" smtClean="0">
                <a:latin typeface="+mn-ea"/>
              </a:rPr>
              <a:t>Asian Infrastructure Investment Bank and </a:t>
            </a:r>
            <a:r>
              <a:rPr lang="en-US" sz="1600" b="1" dirty="0" smtClean="0">
                <a:latin typeface="+mn-ea"/>
              </a:rPr>
              <a:t> $40 billion </a:t>
            </a:r>
            <a:r>
              <a:rPr lang="en-US" sz="1600" dirty="0" smtClean="0">
                <a:latin typeface="+mn-ea"/>
              </a:rPr>
              <a:t>Silk Road infrastructure fund </a:t>
            </a:r>
            <a:endParaRPr lang="en-US" altLang="zh-CN" sz="1600" dirty="0" smtClean="0">
              <a:latin typeface="+mn-ea"/>
            </a:endParaRPr>
          </a:p>
          <a:p>
            <a:pPr marL="274638" lvl="1" indent="0">
              <a:buFont typeface="Arial" pitchFamily="34" charset="0"/>
              <a:buChar char="•"/>
            </a:pPr>
            <a:r>
              <a:rPr lang="en-US" altLang="zh-CN" sz="1600" dirty="0" smtClean="0">
                <a:latin typeface="+mn-ea"/>
              </a:rPr>
              <a:t>The Fund aims to support countries along </a:t>
            </a:r>
            <a:r>
              <a:rPr lang="en-US" sz="1600" i="1" dirty="0" smtClean="0">
                <a:latin typeface="+mn-ea"/>
              </a:rPr>
              <a:t>One Belt One Road </a:t>
            </a:r>
            <a:r>
              <a:rPr lang="en-US" sz="1600" dirty="0" smtClean="0">
                <a:latin typeface="+mn-ea"/>
              </a:rPr>
              <a:t>route with infrastructure, resource development and industrial cooperation</a:t>
            </a:r>
            <a:endParaRPr lang="en-US" altLang="zh-CN" sz="1600" dirty="0" smtClean="0">
              <a:latin typeface="+mn-ea"/>
            </a:endParaRPr>
          </a:p>
          <a:p>
            <a:pPr marL="0" indent="0">
              <a:buFont typeface="Wingdings" pitchFamily="2" charset="2"/>
              <a:buChar char="p"/>
            </a:pPr>
            <a:r>
              <a:rPr lang="en-US" altLang="zh-CN" dirty="0" smtClean="0">
                <a:latin typeface="+mn-ea"/>
              </a:rPr>
              <a:t>Cooperation economically and integrate in politics and culture</a:t>
            </a:r>
          </a:p>
          <a:p>
            <a:pPr marL="0" indent="0">
              <a:buFont typeface="Wingdings" pitchFamily="2" charset="2"/>
              <a:buChar char="p"/>
            </a:pPr>
            <a:r>
              <a:rPr lang="en-US" altLang="zh-CN" dirty="0" smtClean="0">
                <a:latin typeface="+mn-ea"/>
              </a:rPr>
              <a:t>Hungary is one of the countries along the route which will bring new opportunities for </a:t>
            </a:r>
            <a:r>
              <a:rPr lang="en-US" altLang="zh-CN" dirty="0" err="1" smtClean="0">
                <a:latin typeface="+mn-ea"/>
              </a:rPr>
              <a:t>BorodChem</a:t>
            </a:r>
            <a:r>
              <a:rPr lang="en-US" altLang="zh-CN" dirty="0" smtClean="0">
                <a:latin typeface="+mn-ea"/>
              </a:rPr>
              <a:t> and  </a:t>
            </a:r>
            <a:r>
              <a:rPr lang="en-US" altLang="zh-CN" dirty="0" err="1" smtClean="0">
                <a:latin typeface="+mn-ea"/>
              </a:rPr>
              <a:t>Wanhua’s</a:t>
            </a:r>
            <a:r>
              <a:rPr lang="en-US" altLang="zh-CN" dirty="0" smtClean="0">
                <a:latin typeface="+mn-ea"/>
              </a:rPr>
              <a:t> investment</a:t>
            </a:r>
          </a:p>
          <a:p>
            <a:pPr marL="0" indent="0">
              <a:buNone/>
            </a:pP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442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The silk road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214950"/>
            <a:ext cx="86483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b="1" dirty="0" smtClean="0"/>
              <a:t>The silk road is </a:t>
            </a:r>
            <a:r>
              <a:rPr lang="en-US" sz="1400" dirty="0" smtClean="0"/>
              <a:t>an ancient network of trade routes that linked Asia, Africa and Europe.  From the transportation,  it is spited into the route on land and the route on the sea.  </a:t>
            </a:r>
            <a:r>
              <a:rPr lang="en-US" altLang="zh-CN" sz="1400" dirty="0" smtClean="0"/>
              <a:t> The silk road has been facilitating economic, political and cultural communication between the east and the west with China’s silk and porcelain as the main trading items at the beginning. </a:t>
            </a:r>
            <a:r>
              <a:rPr lang="en-US" sz="1400" dirty="0" smtClean="0"/>
              <a:t>The name "Silk Road" was adopted in the 1970s by German geographer Ferdinand </a:t>
            </a:r>
            <a:r>
              <a:rPr lang="en-US" sz="1400" dirty="0" err="1" smtClean="0"/>
              <a:t>Freiherr</a:t>
            </a:r>
            <a:r>
              <a:rPr lang="en-US" sz="1400" dirty="0" smtClean="0"/>
              <a:t> von </a:t>
            </a:r>
            <a:r>
              <a:rPr lang="en-US" sz="1400" dirty="0" err="1" smtClean="0"/>
              <a:t>Richthofen</a:t>
            </a:r>
            <a:r>
              <a:rPr lang="en-US" sz="1400" dirty="0" smtClean="0"/>
              <a:t>. </a:t>
            </a:r>
            <a:endParaRPr lang="zh-CN" altLang="en-US" sz="1400" dirty="0"/>
          </a:p>
        </p:txBody>
      </p:sp>
      <p:pic>
        <p:nvPicPr>
          <p:cNvPr id="7" name="Picture 2" descr="一带一路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1194"/>
            <a:ext cx="605313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0" name="Picture 8" descr="http://h.hiphotos.baidu.com/baike/c0%3Dbaike80%2C5%2C5%2C80%2C26/sign=26828c90c911728b24208470a995a8ab/908fa0ec08fa513dd1156fdf396d55fbb2fbd9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662" y="1287895"/>
            <a:ext cx="2628800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033652" cy="673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Opportunities from </a:t>
            </a:r>
            <a:r>
              <a:rPr lang="en-US" sz="2000" i="1" dirty="0" smtClean="0"/>
              <a:t>One Belt One Road</a:t>
            </a:r>
            <a:r>
              <a:rPr lang="en-US" sz="2000" dirty="0" smtClean="0"/>
              <a:t> and internationalization of Chinese RMB</a:t>
            </a:r>
            <a:r>
              <a:rPr lang="en-US" altLang="zh-CN" sz="2000" dirty="0" smtClean="0"/>
              <a:t>-history of the Silk Road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601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1986" name="Picture 2" descr="http://f.hiphotos.baidu.com/baike/c0%3Dbaike80%2C5%2C5%2C80%2C26/sign=57af36344e90f60310bd9415587bd87e/ac345982b2b7d0a2d1d9be98cfef76094b369a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7" y="1772816"/>
            <a:ext cx="7553391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033652" cy="673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Opportunities from </a:t>
            </a:r>
            <a:r>
              <a:rPr lang="en-US" sz="2000" i="1" dirty="0" smtClean="0"/>
              <a:t>One Belt One Road</a:t>
            </a:r>
            <a:r>
              <a:rPr lang="en-US" sz="2000" dirty="0" smtClean="0"/>
              <a:t> and internationalization of Chinese RMB</a:t>
            </a:r>
            <a:r>
              <a:rPr lang="en-US" altLang="zh-CN" sz="2000" dirty="0" smtClean="0"/>
              <a:t>-history of the Silk Road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8290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6865" name="Picture 1" descr="C:\Users\jyli\AppData\Roaming\Tencent\Users\631867052\QQ\WinTemp\RichOle\Y(WJM$8[HCCL(ES6I1$K5U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60" y="1484785"/>
            <a:ext cx="3946416" cy="224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565771"/>
            <a:ext cx="4104456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:\Users\jyli\AppData\Roaming\Tencent\Users\631867052\QQ\WinTemp\RichOle\RL8BV{PL)@R626U$ZA@8UN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7488832" cy="219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033652" cy="673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Opportunities from </a:t>
            </a:r>
            <a:r>
              <a:rPr lang="en-US" sz="2000" i="1" dirty="0" smtClean="0"/>
              <a:t>One Belt One Road</a:t>
            </a:r>
            <a:r>
              <a:rPr lang="en-US" sz="2000" dirty="0" smtClean="0"/>
              <a:t> and internationalization of Chinese RMB</a:t>
            </a:r>
            <a:r>
              <a:rPr lang="en-US" altLang="zh-CN" sz="2000" dirty="0" smtClean="0"/>
              <a:t>-history of the Silk Road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2161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9940" name="Picture 4" descr="http://c.hiphotos.baidu.com/baike/c0%3Dbaike80%2C5%2C5%2C80%2C26/sign=13a9b1b4b23533fae1bb9b7cc9ba967a/9f2f070828381f30e355b513aa014c086e06f0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0" y="1268760"/>
            <a:ext cx="5657850" cy="357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033652" cy="673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Opportunities from </a:t>
            </a:r>
            <a:r>
              <a:rPr lang="en-US" sz="2000" i="1" dirty="0" smtClean="0"/>
              <a:t>One Belt One Road</a:t>
            </a:r>
            <a:r>
              <a:rPr lang="en-US" sz="2000" dirty="0" smtClean="0"/>
              <a:t> and internationalization of Chinese RMB</a:t>
            </a:r>
            <a:r>
              <a:rPr lang="en-US" altLang="zh-CN" sz="2000" dirty="0" smtClean="0"/>
              <a:t>-the new Silk Road</a:t>
            </a:r>
            <a:endParaRPr lang="zh-CN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530120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</a:pP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This area covers 4.4 billion population, the aggregate economic volume reaches to $21 trillion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.</a:t>
            </a:r>
            <a:endParaRPr lang="zh-CN" altLang="en-US" sz="1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61" name="Picture 1" descr="C:\Users\jyli\AppData\Roaming\Tencent\Users\631867052\QQ\WinTemp\RichOle\BD@V71G1WE@20EOCA0L8`(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556792"/>
            <a:ext cx="756084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4941168"/>
            <a:ext cx="5599524" cy="574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p"/>
            </a:pPr>
            <a:r>
              <a:rPr lang="en-US" sz="1400" dirty="0" smtClean="0">
                <a:latin typeface="+mn-ea"/>
              </a:rPr>
              <a:t> $40 billion Silk Road infrastructure fund </a:t>
            </a:r>
          </a:p>
          <a:p>
            <a:pPr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p"/>
            </a:pPr>
            <a:r>
              <a:rPr lang="en-GB" sz="1400" dirty="0" smtClean="0">
                <a:latin typeface="+mn-ea"/>
              </a:rPr>
              <a:t>Asian Infrastructure Investment Bank </a:t>
            </a:r>
            <a:endParaRPr lang="zh-CN" alt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033652" cy="673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Opportunities from </a:t>
            </a:r>
            <a:r>
              <a:rPr lang="en-US" sz="2000" i="1" dirty="0" smtClean="0"/>
              <a:t>One Belt One Road</a:t>
            </a:r>
            <a:r>
              <a:rPr lang="en-US" sz="2000" dirty="0" smtClean="0"/>
              <a:t> and internationalization of Chinese RMB</a:t>
            </a:r>
            <a:r>
              <a:rPr lang="en-US" altLang="zh-CN" sz="2000" dirty="0" smtClean="0"/>
              <a:t>-the new Silk Road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97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484188" y="1344613"/>
            <a:ext cx="6465887" cy="2441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p"/>
              <a:defRPr/>
            </a:pPr>
            <a:r>
              <a:rPr lang="en-US" altLang="zh-CN" sz="1600" dirty="0" smtClean="0">
                <a:latin typeface="+mn-ea"/>
              </a:rPr>
              <a:t>Full acquisition in 2011, with great support from Chinese government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  <a:defRPr/>
            </a:pPr>
            <a:r>
              <a:rPr lang="en-US" altLang="zh-CN" sz="1600" dirty="0" smtClean="0">
                <a:latin typeface="+mn-ea"/>
              </a:rPr>
              <a:t>April 2012 Premier Li </a:t>
            </a:r>
            <a:r>
              <a:rPr lang="en-US" altLang="zh-CN" sz="1600" dirty="0" err="1" smtClean="0">
                <a:latin typeface="+mn-ea"/>
              </a:rPr>
              <a:t>Keqiang</a:t>
            </a:r>
            <a:r>
              <a:rPr lang="en-US" altLang="zh-CN" sz="1600" dirty="0" smtClean="0">
                <a:latin typeface="+mn-ea"/>
              </a:rPr>
              <a:t> visited Hungary and affirmed </a:t>
            </a:r>
            <a:r>
              <a:rPr lang="en-US" altLang="zh-CN" sz="1600" dirty="0" err="1" smtClean="0">
                <a:latin typeface="+mn-ea"/>
              </a:rPr>
              <a:t>Wanhua’s</a:t>
            </a:r>
            <a:r>
              <a:rPr lang="en-US" altLang="zh-CN" sz="1600" dirty="0" smtClean="0">
                <a:latin typeface="+mn-ea"/>
              </a:rPr>
              <a:t> contribution in promoting </a:t>
            </a:r>
            <a:r>
              <a:rPr lang="en-US" altLang="zh-CN" sz="1600" dirty="0" err="1" smtClean="0">
                <a:latin typeface="+mn-ea"/>
              </a:rPr>
              <a:t>Sina</a:t>
            </a:r>
            <a:r>
              <a:rPr lang="en-US" altLang="zh-CN" sz="1600" dirty="0" smtClean="0">
                <a:latin typeface="+mn-ea"/>
              </a:rPr>
              <a:t>-Hungarian capital communication. </a:t>
            </a:r>
          </a:p>
          <a:p>
            <a:pPr>
              <a:lnSpc>
                <a:spcPct val="150000"/>
              </a:lnSpc>
              <a:buFont typeface="Wingdings" pitchFamily="2" charset="2"/>
              <a:buChar char="p"/>
              <a:defRPr/>
            </a:pPr>
            <a:r>
              <a:rPr lang="en-US" altLang="zh-CN" sz="1600" dirty="0" smtClean="0">
                <a:latin typeface="+mn-ea"/>
              </a:rPr>
              <a:t>November 2013, Premier Li </a:t>
            </a:r>
            <a:r>
              <a:rPr lang="en-US" altLang="zh-CN" sz="1600" dirty="0" err="1" smtClean="0">
                <a:latin typeface="+mn-ea"/>
              </a:rPr>
              <a:t>Keqiang</a:t>
            </a:r>
            <a:r>
              <a:rPr lang="en-US" altLang="zh-CN" sz="1600" dirty="0" smtClean="0">
                <a:latin typeface="+mn-ea"/>
              </a:rPr>
              <a:t> visited Europe on the China-CEEC Summit in Romania  and mentioned Wanhua investment in Hungary on his meeting with other leaders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zh-CN" altLang="en-US" sz="1600" dirty="0" smtClean="0">
              <a:latin typeface="+mn-ea"/>
            </a:endParaRPr>
          </a:p>
        </p:txBody>
      </p:sp>
      <p:pic>
        <p:nvPicPr>
          <p:cNvPr id="4099" name="Picture 6" descr="IMG_0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341438"/>
            <a:ext cx="21685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dijat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962400"/>
            <a:ext cx="292893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9113" y="5786454"/>
            <a:ext cx="2655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Font typeface="Symbol" pitchFamily="18" charset="2"/>
              <a:buNone/>
            </a:pPr>
            <a:r>
              <a:rPr lang="en-US" altLang="zh-CN" sz="1400" dirty="0" smtClean="0">
                <a:latin typeface="+mn-ea"/>
                <a:ea typeface="+mn-ea"/>
                <a:cs typeface="Arial" pitchFamily="34" charset="0"/>
              </a:rPr>
              <a:t>Sino-Hungarian Friendship Reward</a:t>
            </a:r>
            <a:endParaRPr lang="zh-CN" altLang="en-US" sz="1400" dirty="0">
              <a:latin typeface="+mn-ea"/>
              <a:ea typeface="+mn-ea"/>
              <a:cs typeface="Arial" pitchFamily="34" charset="0"/>
            </a:endParaRPr>
          </a:p>
        </p:txBody>
      </p:sp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962400"/>
            <a:ext cx="256063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95675" y="5786454"/>
            <a:ext cx="2655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Font typeface="Symbol" pitchFamily="18" charset="2"/>
              <a:buNone/>
            </a:pPr>
            <a:r>
              <a:rPr lang="en-US" altLang="zh-CN" sz="1400" dirty="0" smtClean="0">
                <a:latin typeface="+mn-ea"/>
                <a:ea typeface="+mn-ea"/>
              </a:rPr>
              <a:t>Chinese Center established with </a:t>
            </a:r>
            <a:r>
              <a:rPr lang="en-US" altLang="zh-CN" sz="1400" dirty="0" err="1" smtClean="0">
                <a:latin typeface="+mn-ea"/>
                <a:ea typeface="+mn-ea"/>
              </a:rPr>
              <a:t>Wanhua’s</a:t>
            </a:r>
            <a:r>
              <a:rPr lang="en-US" altLang="zh-CN" sz="1400" dirty="0" smtClean="0">
                <a:latin typeface="+mn-ea"/>
                <a:ea typeface="+mn-ea"/>
              </a:rPr>
              <a:t> support</a:t>
            </a:r>
            <a:endParaRPr lang="zh-CN" altLang="en-US" sz="1400" dirty="0">
              <a:latin typeface="+mn-ea"/>
              <a:ea typeface="+mn-ea"/>
              <a:cs typeface="Arial" pitchFamily="34" charset="0"/>
            </a:endParaRPr>
          </a:p>
        </p:txBody>
      </p:sp>
      <p:pic>
        <p:nvPicPr>
          <p:cNvPr id="4104" name="Picture 6" descr="http://www.whchem.com/Uploads/IMG_8354e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3962400"/>
            <a:ext cx="28098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56341" y="5643578"/>
            <a:ext cx="31876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 eaLnBrk="1" hangingPunct="1">
              <a:spcBef>
                <a:spcPts val="400"/>
              </a:spcBef>
              <a:buClr>
                <a:schemeClr val="accent1"/>
              </a:buClr>
              <a:buFont typeface="Symbol" pitchFamily="18" charset="2"/>
              <a:buNone/>
            </a:pPr>
            <a:r>
              <a:rPr lang="en-US" altLang="zh-CN" sz="1400" dirty="0" smtClean="0">
                <a:latin typeface="微软雅黑" pitchFamily="34" charset="-122"/>
              </a:rPr>
              <a:t>Visited by foreign Officials and Representatives from 14 middle and east Europe countries </a:t>
            </a:r>
            <a:endParaRPr lang="zh-CN" altLang="en-US" sz="1400" dirty="0">
              <a:latin typeface="微软雅黑" pitchFamily="34" charset="-122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150" y="348625"/>
            <a:ext cx="638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buClr>
                <a:schemeClr val="accent1"/>
              </a:buClr>
              <a:buFont typeface="Symbol" pitchFamily="18" charset="2"/>
              <a:buNone/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Introduction of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Wanhua</a:t>
            </a:r>
            <a:r>
              <a:rPr lang="en-US" altLang="zh-CN" sz="20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 err="1" smtClean="0">
                <a:latin typeface="Arial" pitchFamily="34" charset="0"/>
                <a:cs typeface="Arial" pitchFamily="34" charset="0"/>
              </a:rPr>
              <a:t>BorsodChem</a:t>
            </a:r>
            <a:endParaRPr lang="zh-CN" alt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10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2" grpId="0" build="allAtOnce"/>
      <p:bldP spid="14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91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3.74659573859334080000E+000&quot;&gt;&lt;m_ppcolschidx val=&quot;0&quot;/&gt;&lt;m_rgb r=&quot;bf&quot; g=&quot;d6&quot; b=&quot;e2&quot;/&gt;&lt;/elem&gt;&lt;elem m_fUsage=&quot;2.46509892910000030000E+000&quot;&gt;&lt;m_ppcolschidx val=&quot;0&quot;/&gt;&lt;m_rgb r=&quot;dd&quot; g=&quot;dd&quot; b=&quot;dd&quot;/&gt;&lt;/elem&gt;&lt;elem m_fUsage=&quot;1.98326407820005830000E+000&quot;&gt;&lt;m_ppcolschidx val=&quot;0&quot;/&gt;&lt;m_rgb r=&quot;0&quot; g=&quot;5a&quot; b=&quot;8c&quot;/&gt;&lt;/elem&gt;&lt;elem m_fUsage=&quot;9.28891085741647800000E-001&quot;&gt;&lt;m_ppcolschidx val=&quot;0&quot;/&gt;&lt;m_rgb r=&quot;60&quot; g=&quot;98&quot; b=&quot;b7&quot;/&gt;&lt;/elem&gt;&lt;elem m_fUsage=&quot;3.13810596090000170000E-001&quot;&gt;&lt;m_ppcolschidx val=&quot;0&quot;/&gt;&lt;m_rgb r=&quot;5f&quot; g=&quot;5f&quot; b=&quot;5f&quot;/&gt;&lt;/elem&gt;&lt;elem m_fUsage=&quot;2.82429536481000170000E-001&quot;&gt;&lt;m_ppcolschidx val=&quot;0&quot;/&gt;&lt;m_rgb r=&quot;bb&quot; g=&quot;8&quot; b=&quot;1c&quot;/&gt;&lt;/elem&gt;&lt;elem m_fUsage=&quot;1.32101206379608700000E-001&quot;&gt;&lt;m_ppcolschidx val=&quot;0&quot;/&gt;&lt;m_rgb r=&quot;6&quot; g=&quot;36&quot; b=&quot;4f&quot;/&gt;&lt;/elem&gt;&lt;/m_vecMRU&gt;&lt;/m_mruColor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19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uDZ.97u0OmR6jUHMnFi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AxWLG5vUasiJF94MPTv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NGBoLsUG7LF5IE0yHt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NGBoLsUG7LF5IE0yHt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mPYtrQNECjhlPq6fiTV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ZjmaXfXEKnG5Eppojw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mPYtrQNECjhlPq6fiTV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RpAVSODE.gMJxWexIQV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ftBTyIy0yImnkPEjE9o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uDZ.97u0OmR6jUHMnFi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mPYtrQNECjhlPq6fiTV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dsD.VwL02mUBzeggNHD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32MuuHskOCAvW35BR5u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7FnlpykOuau9cbHBlx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tvu4yTJUG3Z8mCdrXB2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S60.f3JEuZyqXZ2vt_1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dsD.VwL02mUBzeggNHD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WPRsWHe0KZw1S6kqmoc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YdIdqDxkiY1CzSfJtC9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DDuAxCpUiGQTflEHFb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32MuuHskOCAvW35BR5u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EIivOxx06krCd2Zlm_E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mrPtMPL0yd8AtAkgJNM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NblGTVz06kz7sQtNPeB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AxWLG5vUasiJF94MPTv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NGBoLsUG7LF5IE0yHt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gFdvqwi0eXW0cX6TTbk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7FnlpykOuau9cbHBlx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Kk3oCEw06UEfy5vTx4Y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4KXakUuIEqHvYwLr8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0kKZrQAPEiy.duICH_n_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hRbvFPNUS2_wA7yGO4S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NGBoLsUG7LF5IE0yHt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gFdvqwi0eXW0cX6TTbk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mPYtrQNECjhlPq6fiTV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Fz4G06oUqK.9Kio0doj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S60.f3JEuZyqXZ2vt_1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WPRsWHe0KZw1S6kqmoc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YdIdqDxkiY1CzSfJtC9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DDuAxCpUiGQTflEHFb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8d25KgY028J6SLIf0B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8d25KgY028J6SLIf0B_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ZjmaXfXEKnG5EppojwA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EIivOxx06krCd2Zlm_E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mrPtMPL0yd8AtAkgJNM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NblGTVz06kz7sQtNPeB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AxWLG5vUasiJF94MPTv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NGBoLsUG7LF5IE0yHt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gFdvqwi0eXW0cX6TTbk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Kk3oCEw06UEfy5vTx4Y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RpAVSODE.gMJxWexIQV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4KXakUuIEqHvYwLr8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0kKZrQAPEiy.duICH_n_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hRbvFPNUS2_wA7yGO4S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oNGBoLsUG7LF5IE0yHt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gFdvqwi0eXW0cX6TTbk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mPYtrQNECjhlPq6fiTV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ZjmaXfXEKnG5EppojwA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RpAVSODE.gMJxWexIQV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8d25KgY028J6SLIf0B_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uDZ.97u0OmR6jUHMnFi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mPYtrQNECjhlPq6fiTV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tvu4yTJUG3Z8mCdrXB2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dsD.VwL02mUBzeggNHD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UftBTyIy0yImnkPEjE9o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32MuuHskOCAvW35BR5u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7FnlpykOuau9cbHBlx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8d25KgY028J6SLIf0B_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US60.f3JEuZyqXZ2vt_1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WPRsWHe0KZw1S6kqmoc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YdIdqDxkiY1CzSfJtC9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DDuAxCpUiGQTflEHFbC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hFO.81NEueFCFtvovOm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DhfEU7Kk.FagmILaKFd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168g8WcE2rTGemIrlXb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PgBmEipUaZZw4nFYh0D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8d25KgY028J6SLIf0B_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qGHd.r.kSwdbRadqy3T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8d25KgY028J6SLIf0B_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BcyfZOW0.wX2BK7lTXo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RqvpWn8UCwXjVpmTYgJ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Jy_Fx_MUCjYPG5N6X61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BC Color 112010">
      <a:dk1>
        <a:srgbClr val="000000"/>
      </a:dk1>
      <a:lt1>
        <a:srgbClr val="FFFFFF"/>
      </a:lt1>
      <a:dk2>
        <a:srgbClr val="000000"/>
      </a:dk2>
      <a:lt2>
        <a:srgbClr val="06364F"/>
      </a:lt2>
      <a:accent1>
        <a:srgbClr val="005A8C"/>
      </a:accent1>
      <a:accent2>
        <a:srgbClr val="6098B7"/>
      </a:accent2>
      <a:accent3>
        <a:srgbClr val="BFD6E2"/>
      </a:accent3>
      <a:accent4>
        <a:srgbClr val="5F5F5F"/>
      </a:accent4>
      <a:accent5>
        <a:srgbClr val="969696"/>
      </a:accent5>
      <a:accent6>
        <a:srgbClr val="BB081C"/>
      </a:accent6>
      <a:hlink>
        <a:srgbClr val="E41F1F"/>
      </a:hlink>
      <a:folHlink>
        <a:srgbClr val="008ACB"/>
      </a:folHlink>
    </a:clrScheme>
    <a:fontScheme name="BC Font 11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1"/>
          </a:solidFill>
        </a:ln>
      </a:spPr>
      <a:bodyPr rtlCol="0" anchor="ctr">
        <a:noAutofit/>
      </a:bodyPr>
      <a:lstStyle>
        <a:defPPr marL="0" algn="ctr" defTabSz="914400" rtl="0" eaLnBrk="1" latinLnBrk="0" hangingPunct="1">
          <a:spcBef>
            <a:spcPts val="400"/>
          </a:spcBef>
          <a:spcAft>
            <a:spcPts val="0"/>
          </a:spcAft>
          <a:buClr>
            <a:schemeClr val="accent1"/>
          </a:buClr>
          <a:buFont typeface="Symbol" pitchFamily="18" charset="2"/>
          <a:buNone/>
          <a:defRPr sz="14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400"/>
          </a:spcBef>
          <a:buClr>
            <a:schemeClr val="accent1"/>
          </a:buClr>
          <a:buFont typeface="Symbol" pitchFamily="18" charset="2"/>
          <a:buNone/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BC PPT Template (112010 no Subtitle)">
  <a:themeElements>
    <a:clrScheme name="BC Color 201011">
      <a:dk1>
        <a:srgbClr val="000000"/>
      </a:dk1>
      <a:lt1>
        <a:srgbClr val="FFFFFF"/>
      </a:lt1>
      <a:dk2>
        <a:srgbClr val="000000"/>
      </a:dk2>
      <a:lt2>
        <a:srgbClr val="06364F"/>
      </a:lt2>
      <a:accent1>
        <a:srgbClr val="005A8C"/>
      </a:accent1>
      <a:accent2>
        <a:srgbClr val="6098B7"/>
      </a:accent2>
      <a:accent3>
        <a:srgbClr val="BFD6E2"/>
      </a:accent3>
      <a:accent4>
        <a:srgbClr val="5F5F5F"/>
      </a:accent4>
      <a:accent5>
        <a:srgbClr val="969696"/>
      </a:accent5>
      <a:accent6>
        <a:srgbClr val="BB081C"/>
      </a:accent6>
      <a:hlink>
        <a:srgbClr val="6098B7"/>
      </a:hlink>
      <a:folHlink>
        <a:srgbClr val="BFD6E2"/>
      </a:folHlink>
    </a:clrScheme>
    <a:fontScheme name="BC Font 11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1"/>
          </a:solidFill>
        </a:ln>
      </a:spPr>
      <a:bodyPr rtlCol="0" anchor="ctr">
        <a:noAutofit/>
      </a:bodyPr>
      <a:lstStyle>
        <a:defPPr marL="0" algn="ctr" defTabSz="914400" rtl="0" eaLnBrk="1" latinLnBrk="0" hangingPunct="1">
          <a:spcBef>
            <a:spcPts val="400"/>
          </a:spcBef>
          <a:spcAft>
            <a:spcPts val="0"/>
          </a:spcAft>
          <a:buClr>
            <a:schemeClr val="accent1"/>
          </a:buClr>
          <a:buFont typeface="Symbol" pitchFamily="18" charset="2"/>
          <a:buNone/>
          <a:defRPr sz="1400" kern="1200" dirty="0" err="1" smtClean="0">
            <a:solidFill>
              <a:schemeClr val="tx1"/>
            </a:solidFill>
            <a:latin typeface="Arial" pitchFamily="34" charset="0"/>
            <a:ea typeface="+mn-ea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400"/>
          </a:spcBef>
          <a:buClr>
            <a:schemeClr val="accent1"/>
          </a:buClr>
          <a:buFont typeface="Symbol" pitchFamily="18" charset="2"/>
          <a:buNone/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Blank">
  <a:themeElements>
    <a:clrScheme name="BC Color 112010">
      <a:dk1>
        <a:srgbClr val="000000"/>
      </a:dk1>
      <a:lt1>
        <a:srgbClr val="FFFFFF"/>
      </a:lt1>
      <a:dk2>
        <a:srgbClr val="000000"/>
      </a:dk2>
      <a:lt2>
        <a:srgbClr val="06364F"/>
      </a:lt2>
      <a:accent1>
        <a:srgbClr val="005A8C"/>
      </a:accent1>
      <a:accent2>
        <a:srgbClr val="6098B7"/>
      </a:accent2>
      <a:accent3>
        <a:srgbClr val="BFD6E2"/>
      </a:accent3>
      <a:accent4>
        <a:srgbClr val="5F5F5F"/>
      </a:accent4>
      <a:accent5>
        <a:srgbClr val="969696"/>
      </a:accent5>
      <a:accent6>
        <a:srgbClr val="BB081C"/>
      </a:accent6>
      <a:hlink>
        <a:srgbClr val="E41F1F"/>
      </a:hlink>
      <a:folHlink>
        <a:srgbClr val="008ACB"/>
      </a:folHlink>
    </a:clrScheme>
    <a:fontScheme name="BC Font 11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>
          <a:defRPr b="1" dirty="0" smtClean="0"/>
        </a:defPPr>
      </a:lst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400"/>
          </a:spcBef>
          <a:buClr>
            <a:schemeClr val="accent1"/>
          </a:buClr>
          <a:buFont typeface="Symbol" pitchFamily="18" charset="2"/>
          <a:buNone/>
          <a:defRPr sz="1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16277</TotalTime>
  <Words>508</Words>
  <Application>Microsoft Office PowerPoint</Application>
  <PresentationFormat>全屏显示(4:3)</PresentationFormat>
  <Paragraphs>60</Paragraphs>
  <Slides>13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Blank</vt:lpstr>
      <vt:lpstr>2_BC PPT Template (112010 no Subtitle)</vt:lpstr>
      <vt:lpstr>1_Blank</vt:lpstr>
      <vt:lpstr>think-cell Slide</vt:lpstr>
      <vt:lpstr>PowerPoint 演示文稿</vt:lpstr>
      <vt:lpstr>Topics</vt:lpstr>
      <vt:lpstr>Opportunities from One Belt One Road and internationalization of Chinese RMB</vt:lpstr>
      <vt:lpstr>Opportunities from One Belt One Road and internationalization of Chinese RMB-history of the Silk Road</vt:lpstr>
      <vt:lpstr>Opportunities from One Belt One Road and internationalization of Chinese RMB-history of the Silk Road</vt:lpstr>
      <vt:lpstr>Opportunities from One Belt One Road and internationalization of Chinese RMB-history of the Silk Road</vt:lpstr>
      <vt:lpstr>Opportunities from One Belt One Road and internationalization of Chinese RMB-the new Silk Road</vt:lpstr>
      <vt:lpstr>Opportunities from One Belt One Road and internationalization of Chinese RMB-the new Silk Road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BorsodChem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Bényei Gábor</dc:creator>
  <dc:description>BC PPT Template 11.2010</dc:description>
  <cp:lastModifiedBy>jyli</cp:lastModifiedBy>
  <cp:revision>930</cp:revision>
  <dcterms:created xsi:type="dcterms:W3CDTF">2011-06-10T10:36:46Z</dcterms:created>
  <dcterms:modified xsi:type="dcterms:W3CDTF">2015-03-23T19:28:07Z</dcterms:modified>
</cp:coreProperties>
</file>