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84" r:id="rId1"/>
  </p:sldMasterIdLst>
  <p:notesMasterIdLst>
    <p:notesMasterId r:id="rId20"/>
  </p:notesMasterIdLst>
  <p:handoutMasterIdLst>
    <p:handoutMasterId r:id="rId21"/>
  </p:handoutMasterIdLst>
  <p:sldIdLst>
    <p:sldId id="591" r:id="rId2"/>
    <p:sldId id="670" r:id="rId3"/>
    <p:sldId id="669" r:id="rId4"/>
    <p:sldId id="668" r:id="rId5"/>
    <p:sldId id="656" r:id="rId6"/>
    <p:sldId id="657" r:id="rId7"/>
    <p:sldId id="677" r:id="rId8"/>
    <p:sldId id="658" r:id="rId9"/>
    <p:sldId id="664" r:id="rId10"/>
    <p:sldId id="662" r:id="rId11"/>
    <p:sldId id="663" r:id="rId12"/>
    <p:sldId id="676" r:id="rId13"/>
    <p:sldId id="666" r:id="rId14"/>
    <p:sldId id="671" r:id="rId15"/>
    <p:sldId id="672" r:id="rId16"/>
    <p:sldId id="674" r:id="rId17"/>
    <p:sldId id="675" r:id="rId18"/>
    <p:sldId id="464" r:id="rId19"/>
  </p:sldIdLst>
  <p:sldSz cx="9144000" cy="6858000" type="screen4x3"/>
  <p:notesSz cx="6761163" cy="99425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69F94"/>
    <a:srgbClr val="92B93B"/>
    <a:srgbClr val="777063"/>
    <a:srgbClr val="EAB92A"/>
    <a:srgbClr val="5DB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388" autoAdjust="0"/>
    <p:restoredTop sz="88278" autoAdjust="0"/>
  </p:normalViewPr>
  <p:slideViewPr>
    <p:cSldViewPr>
      <p:cViewPr>
        <p:scale>
          <a:sx n="90" d="100"/>
          <a:sy n="90" d="100"/>
        </p:scale>
        <p:origin x="-240" y="-138"/>
      </p:cViewPr>
      <p:guideLst>
        <p:guide orient="horz" pos="255"/>
        <p:guide orient="horz" pos="663"/>
        <p:guide orient="horz" pos="3929"/>
        <p:guide orient="horz" pos="981"/>
        <p:guide orient="horz" pos="799"/>
        <p:guide pos="2880"/>
        <p:guide pos="385"/>
        <p:guide pos="5375"/>
        <p:guide pos="612"/>
        <p:guide pos="5148"/>
        <p:guide pos="748"/>
      </p:guideLst>
    </p:cSldViewPr>
  </p:slideViewPr>
  <p:outlineViewPr>
    <p:cViewPr>
      <p:scale>
        <a:sx n="33" d="100"/>
        <a:sy n="33" d="100"/>
      </p:scale>
      <p:origin x="0" y="2375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2015.03.23.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007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u-HU" sz="2400" b="1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hu-HU" sz="1400" u="sng" dirty="0" err="1" smtClean="0">
                <a:latin typeface="+mn-lt"/>
              </a:rPr>
              <a:t>Outward</a:t>
            </a:r>
            <a:r>
              <a:rPr lang="hu-HU" sz="1400" u="sng" dirty="0" smtClean="0">
                <a:latin typeface="+mn-lt"/>
              </a:rPr>
              <a:t> </a:t>
            </a:r>
            <a:r>
              <a:rPr lang="hu-HU" sz="1400" u="sng" dirty="0" err="1" smtClean="0">
                <a:latin typeface="+mn-lt"/>
              </a:rPr>
              <a:t>FDI</a:t>
            </a:r>
            <a:r>
              <a:rPr lang="hu-HU" sz="1400" u="sng" dirty="0" smtClean="0">
                <a:latin typeface="+mn-lt"/>
              </a:rPr>
              <a:t> - </a:t>
            </a:r>
            <a:r>
              <a:rPr lang="hu-HU" sz="1400" u="sng" dirty="0" err="1" smtClean="0">
                <a:latin typeface="+mn-lt"/>
              </a:rPr>
              <a:t>expansion</a:t>
            </a:r>
            <a:endParaRPr lang="hu-HU" sz="1400" u="sng" dirty="0" smtClean="0">
              <a:latin typeface="+mn-lt"/>
            </a:endParaRPr>
          </a:p>
          <a:p>
            <a:pPr lvl="2"/>
            <a:r>
              <a:rPr lang="hu-HU" sz="1400" b="1" dirty="0" smtClean="0">
                <a:latin typeface="+mn-lt"/>
              </a:rPr>
              <a:t>„</a:t>
            </a:r>
            <a:r>
              <a:rPr lang="hu-HU" sz="1400" b="1" dirty="0" err="1" smtClean="0">
                <a:latin typeface="+mn-lt"/>
              </a:rPr>
              <a:t>China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goes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abroad</a:t>
            </a:r>
            <a:r>
              <a:rPr lang="hu-HU" sz="1400" b="1" dirty="0" smtClean="0">
                <a:latin typeface="+mn-lt"/>
              </a:rPr>
              <a:t>” </a:t>
            </a:r>
            <a:endParaRPr lang="hu-HU" sz="1400" dirty="0" smtClean="0">
              <a:latin typeface="+mn-lt"/>
            </a:endParaRPr>
          </a:p>
          <a:p>
            <a:pPr lvl="2"/>
            <a:r>
              <a:rPr lang="hu-HU" sz="1400" b="1" dirty="0" err="1" smtClean="0">
                <a:latin typeface="+mn-lt"/>
              </a:rPr>
              <a:t>Brand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purchases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dirty="0" smtClean="0">
                <a:latin typeface="+mn-lt"/>
              </a:rPr>
              <a:t>(Volvo, </a:t>
            </a:r>
            <a:r>
              <a:rPr lang="hu-HU" sz="1400" dirty="0" err="1" smtClean="0">
                <a:latin typeface="+mn-lt"/>
              </a:rPr>
              <a:t>Hummer</a:t>
            </a:r>
            <a:r>
              <a:rPr lang="hu-HU" sz="1400" dirty="0" smtClean="0">
                <a:latin typeface="+mn-lt"/>
              </a:rPr>
              <a:t>, MG, </a:t>
            </a:r>
            <a:r>
              <a:rPr lang="hu-HU" sz="1400" dirty="0" err="1" smtClean="0">
                <a:latin typeface="+mn-lt"/>
              </a:rPr>
              <a:t>CMAE</a:t>
            </a:r>
            <a:r>
              <a:rPr lang="hu-HU" sz="1400" dirty="0" smtClean="0">
                <a:latin typeface="+mn-lt"/>
              </a:rPr>
              <a:t>)</a:t>
            </a:r>
          </a:p>
          <a:p>
            <a:pPr lvl="2"/>
            <a:r>
              <a:rPr lang="hu-HU" sz="1400" b="1" dirty="0" smtClean="0">
                <a:latin typeface="+mn-lt"/>
              </a:rPr>
              <a:t>Exportmarket </a:t>
            </a:r>
            <a:r>
              <a:rPr lang="hu-HU" sz="1400" b="1" dirty="0" err="1" smtClean="0">
                <a:latin typeface="+mn-lt"/>
              </a:rPr>
              <a:t>expansion</a:t>
            </a:r>
            <a:endParaRPr lang="hu-HU" sz="1400" b="1" dirty="0" smtClean="0">
              <a:latin typeface="+mn-lt"/>
            </a:endParaRPr>
          </a:p>
          <a:p>
            <a:pPr lvl="2"/>
            <a:r>
              <a:rPr lang="hu-HU" sz="1400" b="1" dirty="0" err="1" smtClean="0">
                <a:latin typeface="+mn-lt"/>
              </a:rPr>
              <a:t>Strategic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resource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aquisitions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dirty="0" smtClean="0">
                <a:latin typeface="+mn-lt"/>
              </a:rPr>
              <a:t>(</a:t>
            </a:r>
            <a:r>
              <a:rPr lang="hu-HU" sz="1400" dirty="0" err="1" smtClean="0">
                <a:latin typeface="+mn-lt"/>
              </a:rPr>
              <a:t>mines</a:t>
            </a:r>
            <a:r>
              <a:rPr lang="hu-HU" sz="1400" dirty="0" smtClean="0">
                <a:latin typeface="+mn-lt"/>
              </a:rPr>
              <a:t> </a:t>
            </a:r>
            <a:r>
              <a:rPr lang="hu-HU" sz="1400" dirty="0" err="1" smtClean="0">
                <a:latin typeface="+mn-lt"/>
              </a:rPr>
              <a:t>in</a:t>
            </a:r>
            <a:r>
              <a:rPr lang="hu-HU" sz="1400" dirty="0" smtClean="0">
                <a:latin typeface="+mn-lt"/>
              </a:rPr>
              <a:t> </a:t>
            </a:r>
            <a:r>
              <a:rPr lang="hu-HU" sz="1400" dirty="0" err="1" smtClean="0">
                <a:latin typeface="+mn-lt"/>
              </a:rPr>
              <a:t>Africa</a:t>
            </a:r>
            <a:r>
              <a:rPr lang="hu-HU" sz="1400" dirty="0" smtClean="0">
                <a:latin typeface="+mn-lt"/>
              </a:rPr>
              <a:t>, </a:t>
            </a:r>
            <a:r>
              <a:rPr lang="hu-HU" sz="1400" dirty="0" err="1" smtClean="0">
                <a:latin typeface="+mn-lt"/>
              </a:rPr>
              <a:t>Australia</a:t>
            </a:r>
            <a:r>
              <a:rPr lang="hu-HU" sz="1400" dirty="0" smtClean="0">
                <a:latin typeface="+mn-lt"/>
              </a:rPr>
              <a:t>, …) </a:t>
            </a:r>
          </a:p>
          <a:p>
            <a:pPr lvl="1"/>
            <a:r>
              <a:rPr lang="hu-HU" sz="1400" u="sng" dirty="0" err="1" smtClean="0">
                <a:latin typeface="+mn-lt"/>
              </a:rPr>
              <a:t>Inward</a:t>
            </a:r>
            <a:r>
              <a:rPr lang="hu-HU" sz="1400" u="sng" dirty="0" smtClean="0">
                <a:latin typeface="+mn-lt"/>
              </a:rPr>
              <a:t> </a:t>
            </a:r>
            <a:r>
              <a:rPr lang="hu-HU" sz="1400" u="sng" dirty="0" err="1" smtClean="0">
                <a:latin typeface="+mn-lt"/>
              </a:rPr>
              <a:t>FDI</a:t>
            </a:r>
            <a:r>
              <a:rPr lang="hu-HU" sz="1400" u="sng" dirty="0" smtClean="0">
                <a:latin typeface="+mn-lt"/>
              </a:rPr>
              <a:t> - </a:t>
            </a:r>
            <a:r>
              <a:rPr lang="hu-HU" sz="1400" u="sng" dirty="0" err="1" smtClean="0">
                <a:latin typeface="+mn-lt"/>
              </a:rPr>
              <a:t>decline</a:t>
            </a:r>
            <a:endParaRPr lang="hu-HU" sz="1400" u="sng" dirty="0" smtClean="0">
              <a:latin typeface="+mn-lt"/>
            </a:endParaRPr>
          </a:p>
          <a:p>
            <a:pPr lvl="2"/>
            <a:r>
              <a:rPr lang="hu-HU" sz="1400" b="1" dirty="0" err="1" smtClean="0">
                <a:latin typeface="+mn-lt"/>
              </a:rPr>
              <a:t>Intense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competition</a:t>
            </a:r>
            <a:r>
              <a:rPr lang="hu-HU" sz="1400" b="1" dirty="0" smtClean="0">
                <a:latin typeface="+mn-lt"/>
              </a:rPr>
              <a:t>, </a:t>
            </a:r>
            <a:r>
              <a:rPr lang="hu-HU" sz="1400" b="1" dirty="0" err="1" smtClean="0">
                <a:latin typeface="+mn-lt"/>
              </a:rPr>
              <a:t>narrower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domestic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profits</a:t>
            </a:r>
            <a:endParaRPr lang="hu-HU" sz="1400" dirty="0" smtClean="0">
              <a:latin typeface="+mn-lt"/>
            </a:endParaRPr>
          </a:p>
          <a:p>
            <a:pPr lvl="2"/>
            <a:r>
              <a:rPr lang="hu-HU" sz="1400" b="1" dirty="0" err="1" smtClean="0">
                <a:latin typeface="+mn-lt"/>
              </a:rPr>
              <a:t>Slower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economic</a:t>
            </a:r>
            <a:r>
              <a:rPr lang="hu-HU" sz="1400" b="1" dirty="0" smtClean="0">
                <a:latin typeface="+mn-lt"/>
              </a:rPr>
              <a:t> </a:t>
            </a:r>
            <a:r>
              <a:rPr lang="hu-HU" sz="1400" b="1" dirty="0" err="1" smtClean="0">
                <a:latin typeface="+mn-lt"/>
              </a:rPr>
              <a:t>growth</a:t>
            </a:r>
            <a:endParaRPr lang="hu-HU" sz="1400" b="1" dirty="0" smtClean="0">
              <a:latin typeface="+mn-lt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2221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3196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6736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5989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1712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9205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7003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accent5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4283968" y="6309320"/>
            <a:ext cx="730424" cy="365125"/>
          </a:xfrm>
        </p:spPr>
        <p:txBody>
          <a:bodyPr/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accent5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5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5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0883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1657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1224" y="1052736"/>
            <a:ext cx="820214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79512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946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719627"/>
            <a:ext cx="78867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584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6557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8289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18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63813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8" r:id="rId3"/>
    <p:sldLayoutId id="2147483806" r:id="rId4"/>
    <p:sldLayoutId id="2147483807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67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40" r:id="rId22"/>
    <p:sldLayoutId id="2147483841" r:id="rId23"/>
    <p:sldLayoutId id="2147483842" r:id="rId24"/>
    <p:sldLayoutId id="2147483843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7" y="404813"/>
            <a:ext cx="6625105" cy="4464493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Bef>
                <a:spcPts val="505"/>
              </a:spcBef>
              <a:spcAft>
                <a:spcPts val="1010"/>
              </a:spcAft>
            </a:pPr>
            <a:r>
              <a:rPr lang="en-US" sz="3100" b="1" noProof="1" smtClean="0"/>
              <a:t>Future</a:t>
            </a:r>
            <a:r>
              <a:rPr lang="hu-HU" sz="3100" b="1" noProof="1" smtClean="0"/>
              <a:t> and consequences</a:t>
            </a:r>
            <a:r>
              <a:rPr lang="en-US" sz="3100" b="1" noProof="1" smtClean="0"/>
              <a:t> of the Chinese capital account liberalisation</a:t>
            </a:r>
            <a:r>
              <a:rPr lang="hu-HU" sz="3200" noProof="1" smtClean="0"/>
              <a:t/>
            </a:r>
            <a:br>
              <a:rPr lang="hu-HU" sz="3200" noProof="1" smtClean="0"/>
            </a:br>
            <a:r>
              <a:rPr lang="hu-HU" sz="3200" noProof="1" smtClean="0"/>
              <a:t/>
            </a:r>
            <a:br>
              <a:rPr lang="hu-HU" sz="3200" noProof="1" smtClean="0"/>
            </a:br>
            <a:r>
              <a:rPr lang="hu-HU" sz="2200" noProof="1" smtClean="0"/>
              <a:t>Zsolt Kuti (</a:t>
            </a:r>
            <a:r>
              <a:rPr lang="en-US" sz="2200" noProof="1" smtClean="0"/>
              <a:t>Director of Monetary and Financial Analysis</a:t>
            </a:r>
            <a:r>
              <a:rPr lang="hu-HU" sz="2200" noProof="1" smtClean="0"/>
              <a:t>)</a:t>
            </a:r>
            <a:br>
              <a:rPr lang="hu-HU" sz="2200" noProof="1" smtClean="0"/>
            </a:br>
            <a:r>
              <a:rPr lang="hu-HU" sz="2200" noProof="1" smtClean="0"/>
              <a:t>National Bank of Hungary</a:t>
            </a:r>
            <a:r>
              <a:rPr lang="hu-HU" sz="2000" noProof="1" smtClean="0"/>
              <a:t/>
            </a:r>
            <a:br>
              <a:rPr lang="hu-HU" sz="2000" noProof="1" smtClean="0"/>
            </a:br>
            <a:r>
              <a:rPr lang="hu-HU" sz="2000" noProof="1" smtClean="0"/>
              <a:t/>
            </a:r>
            <a:br>
              <a:rPr lang="hu-HU" sz="2000" noProof="1" smtClean="0"/>
            </a:br>
            <a:r>
              <a:rPr lang="hu-HU" sz="2000" noProof="1" smtClean="0"/>
              <a:t>26 March 2015</a:t>
            </a:r>
            <a:r>
              <a:rPr lang="hu-HU" sz="3200" noProof="1" smtClean="0"/>
              <a:t/>
            </a:r>
            <a:br>
              <a:rPr lang="hu-HU" sz="3200" noProof="1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1700" dirty="0"/>
          </a:p>
        </p:txBody>
      </p:sp>
      <p:sp>
        <p:nvSpPr>
          <p:cNvPr id="3" name="Rectangle 2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7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180000"/>
            <a:ext cx="7345363" cy="759189"/>
          </a:xfrm>
        </p:spPr>
        <p:txBody>
          <a:bodyPr>
            <a:noAutofit/>
          </a:bodyPr>
          <a:lstStyle/>
          <a:p>
            <a:pPr algn="just"/>
            <a:r>
              <a:rPr lang="hu-HU" sz="2400" b="1" dirty="0" err="1" smtClean="0"/>
              <a:t>RQFII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investment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quotas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are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expanding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size</a:t>
            </a:r>
            <a:r>
              <a:rPr lang="hu-HU" sz="2400" b="1" dirty="0" smtClean="0"/>
              <a:t> and </a:t>
            </a:r>
            <a:r>
              <a:rPr lang="hu-HU" sz="2400" b="1" dirty="0" err="1" smtClean="0"/>
              <a:t>covering</a:t>
            </a:r>
            <a:r>
              <a:rPr lang="hu-HU" sz="2400" b="1" dirty="0" smtClean="0"/>
              <a:t> more and more </a:t>
            </a:r>
            <a:r>
              <a:rPr lang="hu-HU" sz="2400" b="1" dirty="0" err="1" smtClean="0"/>
              <a:t>countries</a:t>
            </a:r>
            <a:r>
              <a:rPr lang="hu-HU" sz="2400" b="1" dirty="0" smtClean="0"/>
              <a:t> (</a:t>
            </a:r>
            <a:r>
              <a:rPr lang="hu-HU" sz="2400" b="1" dirty="0" err="1" smtClean="0"/>
              <a:t>bn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yuan</a:t>
            </a:r>
            <a:r>
              <a:rPr lang="hu-HU" sz="2400" b="1" dirty="0" smtClean="0"/>
              <a:t>)</a:t>
            </a:r>
            <a:endParaRPr lang="hu-HU" sz="2400" b="1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340768"/>
            <a:ext cx="6985000" cy="48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293324"/>
            <a:ext cx="7346239" cy="759189"/>
          </a:xfrm>
        </p:spPr>
        <p:txBody>
          <a:bodyPr>
            <a:noAutofit/>
          </a:bodyPr>
          <a:lstStyle/>
          <a:p>
            <a:pPr algn="just"/>
            <a:r>
              <a:rPr lang="hu-HU" sz="2600" b="1" dirty="0" smtClean="0">
                <a:latin typeface="+mn-lt"/>
              </a:rPr>
              <a:t>„</a:t>
            </a:r>
            <a:r>
              <a:rPr lang="hu-HU" sz="2600" b="1" dirty="0" err="1" smtClean="0">
                <a:latin typeface="+mn-lt"/>
              </a:rPr>
              <a:t>China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goes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abroad</a:t>
            </a:r>
            <a:r>
              <a:rPr lang="hu-HU" sz="2600" b="1" dirty="0" smtClean="0">
                <a:latin typeface="+mn-lt"/>
              </a:rPr>
              <a:t>”</a:t>
            </a:r>
            <a:r>
              <a:rPr lang="hu-HU" sz="2600" b="1" dirty="0" smtClean="0"/>
              <a:t>- more </a:t>
            </a:r>
            <a:r>
              <a:rPr lang="hu-HU" sz="2600" b="1" dirty="0" err="1" smtClean="0"/>
              <a:t>OFDI</a:t>
            </a:r>
            <a:r>
              <a:rPr lang="hu-HU" sz="2600" b="1" dirty="0" smtClean="0"/>
              <a:t>, </a:t>
            </a:r>
            <a:r>
              <a:rPr lang="hu-HU" sz="2600" b="1" dirty="0" err="1" smtClean="0"/>
              <a:t>stabilising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IFDI</a:t>
            </a:r>
            <a:endParaRPr lang="hu-HU" sz="2600" b="1" dirty="0">
              <a:latin typeface="+mn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n-lt"/>
              </a:rPr>
              <a:pPr>
                <a:defRPr/>
              </a:pPr>
              <a:t>11</a:t>
            </a:fld>
            <a:endParaRPr lang="hu-HU" dirty="0">
              <a:latin typeface="+mn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6372200" y="6237288"/>
            <a:ext cx="2520280" cy="365125"/>
          </a:xfrm>
        </p:spPr>
        <p:txBody>
          <a:bodyPr/>
          <a:lstStyle/>
          <a:p>
            <a:pPr algn="l"/>
            <a:r>
              <a:rPr lang="hu-HU" b="1" dirty="0" smtClean="0">
                <a:latin typeface="+mn-lt"/>
              </a:rPr>
              <a:t>Forrás: </a:t>
            </a:r>
            <a:r>
              <a:rPr lang="hu-HU" dirty="0" err="1" smtClean="0">
                <a:latin typeface="+mn-lt"/>
              </a:rPr>
              <a:t>UNCTAD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FDI</a:t>
            </a:r>
            <a:r>
              <a:rPr lang="hu-HU" dirty="0" smtClean="0">
                <a:latin typeface="+mn-lt"/>
              </a:rPr>
              <a:t>/</a:t>
            </a:r>
            <a:r>
              <a:rPr lang="hu-HU" dirty="0" err="1" smtClean="0">
                <a:latin typeface="+mn-lt"/>
              </a:rPr>
              <a:t>TNC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database</a:t>
            </a:r>
            <a:r>
              <a:rPr lang="hu-HU" dirty="0" smtClean="0">
                <a:latin typeface="+mn-lt"/>
              </a:rPr>
              <a:t> (</a:t>
            </a:r>
            <a:r>
              <a:rPr lang="hu-HU" dirty="0" err="1" smtClean="0">
                <a:latin typeface="+mn-lt"/>
              </a:rPr>
              <a:t>www.unctad.org</a:t>
            </a:r>
            <a:r>
              <a:rPr lang="hu-HU" dirty="0" smtClean="0">
                <a:latin typeface="+mn-lt"/>
              </a:rPr>
              <a:t>/</a:t>
            </a:r>
            <a:r>
              <a:rPr lang="hu-HU" dirty="0" err="1" smtClean="0">
                <a:latin typeface="+mn-lt"/>
              </a:rPr>
              <a:t>fdistatistics</a:t>
            </a:r>
            <a:r>
              <a:rPr lang="hu-HU" dirty="0" smtClean="0">
                <a:latin typeface="+mn-lt"/>
              </a:rPr>
              <a:t>).</a:t>
            </a:r>
            <a:endParaRPr lang="hu-HU" dirty="0">
              <a:latin typeface="+mn-lt"/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0"/>
          </p:nvPr>
        </p:nvSpPr>
        <p:spPr>
          <a:xfrm>
            <a:off x="971550" y="1268760"/>
            <a:ext cx="7200900" cy="312157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err="1" smtClean="0">
                <a:solidFill>
                  <a:schemeClr val="tx1"/>
                </a:solidFill>
                <a:latin typeface="+mn-lt"/>
              </a:rPr>
              <a:t>Inward</a:t>
            </a:r>
            <a:r>
              <a:rPr lang="hu-HU" sz="1600" b="1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hu-HU" sz="1600" b="1" dirty="0" err="1" smtClean="0">
                <a:solidFill>
                  <a:schemeClr val="tx1"/>
                </a:solidFill>
                <a:latin typeface="+mn-lt"/>
              </a:rPr>
              <a:t>outward</a:t>
            </a:r>
            <a:r>
              <a:rPr lang="hu-HU" sz="1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  <a:latin typeface="+mn-lt"/>
              </a:rPr>
              <a:t>FDI</a:t>
            </a:r>
            <a:r>
              <a:rPr lang="hu-HU" sz="1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  <a:latin typeface="+mn-lt"/>
              </a:rPr>
              <a:t>stock</a:t>
            </a:r>
            <a:r>
              <a:rPr lang="hu-HU" sz="1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hu-HU" sz="1600" b="1" dirty="0" err="1" smtClean="0">
                <a:solidFill>
                  <a:schemeClr val="tx1"/>
                </a:solidFill>
                <a:latin typeface="+mn-lt"/>
              </a:rPr>
              <a:t>bn</a:t>
            </a:r>
            <a:r>
              <a:rPr lang="hu-HU" sz="1600" b="1" dirty="0" smtClean="0">
                <a:solidFill>
                  <a:schemeClr val="tx1"/>
                </a:solidFill>
                <a:latin typeface="+mn-lt"/>
              </a:rPr>
              <a:t> USD)</a:t>
            </a:r>
            <a:endParaRPr lang="hu-HU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57338"/>
            <a:ext cx="6985000" cy="46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180000"/>
            <a:ext cx="7346239" cy="759189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+mn-lt"/>
              </a:rPr>
              <a:t>The Silk Road Fund – an example of converting official reserves to outward </a:t>
            </a:r>
            <a:r>
              <a:rPr lang="en-GB" sz="2400" b="1" dirty="0" err="1" smtClean="0">
                <a:latin typeface="+mn-lt"/>
              </a:rPr>
              <a:t>FDI</a:t>
            </a:r>
            <a:endParaRPr lang="en-GB" sz="24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268760"/>
            <a:ext cx="6984826" cy="4968528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latin typeface="+mn-lt"/>
              </a:rPr>
              <a:t>The </a:t>
            </a:r>
            <a:r>
              <a:rPr lang="en-GB" sz="2000" b="1" i="1" dirty="0" smtClean="0">
                <a:latin typeface="+mn-lt"/>
              </a:rPr>
              <a:t>Fund</a:t>
            </a:r>
            <a:r>
              <a:rPr lang="en-GB" sz="2000" b="1" dirty="0" smtClean="0">
                <a:latin typeface="+mn-lt"/>
              </a:rPr>
              <a:t> is jointly sponsored by </a:t>
            </a:r>
          </a:p>
          <a:p>
            <a:pPr lvl="1"/>
            <a:r>
              <a:rPr lang="en-GB" sz="2000" u="sng" dirty="0" smtClean="0">
                <a:latin typeface="+mn-lt"/>
              </a:rPr>
              <a:t>official foreign exchange reserves</a:t>
            </a:r>
            <a:r>
              <a:rPr lang="en-GB" sz="2000" dirty="0" smtClean="0">
                <a:latin typeface="+mn-lt"/>
              </a:rPr>
              <a:t>, </a:t>
            </a:r>
          </a:p>
          <a:p>
            <a:pPr lvl="1"/>
            <a:r>
              <a:rPr lang="en-GB" sz="2000" dirty="0" smtClean="0">
                <a:latin typeface="+mn-lt"/>
              </a:rPr>
              <a:t>China Investment Corporation (</a:t>
            </a:r>
            <a:r>
              <a:rPr lang="en-GB" sz="2000" dirty="0" err="1" smtClean="0">
                <a:latin typeface="+mn-lt"/>
              </a:rPr>
              <a:t>CIC</a:t>
            </a:r>
            <a:r>
              <a:rPr lang="en-GB" sz="2000" dirty="0" smtClean="0">
                <a:latin typeface="+mn-lt"/>
              </a:rPr>
              <a:t>), </a:t>
            </a:r>
          </a:p>
          <a:p>
            <a:pPr lvl="1"/>
            <a:r>
              <a:rPr lang="en-GB" sz="2000" dirty="0" smtClean="0">
                <a:latin typeface="+mn-lt"/>
              </a:rPr>
              <a:t>the Export-Import Bank of China, </a:t>
            </a:r>
          </a:p>
          <a:p>
            <a:pPr lvl="1"/>
            <a:r>
              <a:rPr lang="en-GB" sz="2000" dirty="0" smtClean="0">
                <a:latin typeface="+mn-lt"/>
              </a:rPr>
              <a:t>and the China Development Bank”</a:t>
            </a:r>
          </a:p>
          <a:p>
            <a:r>
              <a:rPr lang="en-GB" sz="2000" b="1" dirty="0" smtClean="0">
                <a:latin typeface="+mn-lt"/>
              </a:rPr>
              <a:t>Investment horizon: </a:t>
            </a:r>
            <a:r>
              <a:rPr lang="en-GB" sz="2000" dirty="0" smtClean="0">
                <a:latin typeface="+mn-lt"/>
              </a:rPr>
              <a:t>medium- and long-term </a:t>
            </a:r>
          </a:p>
          <a:p>
            <a:r>
              <a:rPr lang="en-GB" sz="2000" b="1" dirty="0" smtClean="0">
                <a:latin typeface="+mn-lt"/>
              </a:rPr>
              <a:t>Geographic coverage: </a:t>
            </a:r>
          </a:p>
          <a:p>
            <a:pPr lvl="1"/>
            <a:r>
              <a:rPr lang="en-GB" sz="2000" dirty="0" smtClean="0">
                <a:latin typeface="+mn-lt"/>
              </a:rPr>
              <a:t>financing and investment services along the Silk Road Economic Belt and the 21</a:t>
            </a:r>
            <a:r>
              <a:rPr lang="en-GB" sz="2000" baseline="30000" dirty="0" smtClean="0">
                <a:latin typeface="+mn-lt"/>
              </a:rPr>
              <a:t>st</a:t>
            </a:r>
            <a:r>
              <a:rPr lang="en-GB" sz="2000" dirty="0" smtClean="0">
                <a:latin typeface="+mn-lt"/>
              </a:rPr>
              <a:t> Century Maritime Silk Road</a:t>
            </a:r>
          </a:p>
          <a:p>
            <a:r>
              <a:rPr lang="en-GB" sz="2000" b="1" dirty="0" smtClean="0">
                <a:latin typeface="+mn-lt"/>
              </a:rPr>
              <a:t>Investment</a:t>
            </a:r>
            <a:r>
              <a:rPr lang="hu-HU" sz="2000" b="1" dirty="0" smtClean="0">
                <a:latin typeface="+mn-lt"/>
              </a:rPr>
              <a:t>s</a:t>
            </a:r>
            <a:r>
              <a:rPr lang="en-GB" sz="2000" b="1" dirty="0" smtClean="0">
                <a:latin typeface="+mn-lt"/>
              </a:rPr>
              <a:t>: </a:t>
            </a:r>
            <a:r>
              <a:rPr lang="en-GB" sz="2000" dirty="0" smtClean="0">
                <a:latin typeface="+mn-lt"/>
              </a:rPr>
              <a:t>mainly equity investment</a:t>
            </a:r>
            <a:r>
              <a:rPr lang="hu-HU" sz="2000" dirty="0" smtClean="0">
                <a:latin typeface="+mn-lt"/>
              </a:rPr>
              <a:t>s</a:t>
            </a:r>
            <a:endParaRPr lang="en-GB" sz="2000" dirty="0" smtClean="0">
              <a:latin typeface="+mn-lt"/>
            </a:endParaRPr>
          </a:p>
          <a:p>
            <a:pPr lvl="1"/>
            <a:r>
              <a:rPr lang="en-GB" sz="2000" dirty="0" smtClean="0">
                <a:latin typeface="+mn-lt"/>
              </a:rPr>
              <a:t>infrastructure</a:t>
            </a:r>
          </a:p>
          <a:p>
            <a:pPr lvl="1"/>
            <a:r>
              <a:rPr lang="en-GB" sz="2000" dirty="0" smtClean="0">
                <a:latin typeface="+mn-lt"/>
              </a:rPr>
              <a:t>resource development</a:t>
            </a:r>
          </a:p>
          <a:p>
            <a:pPr lvl="1"/>
            <a:r>
              <a:rPr lang="en-GB" sz="2000" dirty="0" smtClean="0">
                <a:latin typeface="+mn-lt"/>
              </a:rPr>
              <a:t>industrial and financial cooperation</a:t>
            </a:r>
            <a:endParaRPr lang="en-GB" sz="2000" dirty="0">
              <a:latin typeface="+mn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n-lt"/>
              </a:rPr>
              <a:pPr>
                <a:defRPr/>
              </a:pPr>
              <a:t>12</a:t>
            </a:fld>
            <a:endParaRPr lang="hu-HU" dirty="0">
              <a:latin typeface="+mn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180000"/>
            <a:ext cx="7345363" cy="759189"/>
          </a:xfrm>
        </p:spPr>
        <p:txBody>
          <a:bodyPr>
            <a:noAutofit/>
          </a:bodyPr>
          <a:lstStyle/>
          <a:p>
            <a:pPr algn="just"/>
            <a:r>
              <a:rPr lang="hu-HU" sz="2600" b="1" dirty="0" err="1" smtClean="0">
                <a:latin typeface="+mj-lt"/>
              </a:rPr>
              <a:t>FX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trading</a:t>
            </a:r>
            <a:r>
              <a:rPr lang="hu-HU" sz="2600" b="1" dirty="0" smtClean="0">
                <a:latin typeface="+mj-lt"/>
              </a:rPr>
              <a:t> and </a:t>
            </a:r>
            <a:r>
              <a:rPr lang="hu-HU" sz="2600" b="1" dirty="0" err="1" smtClean="0">
                <a:latin typeface="+mj-lt"/>
              </a:rPr>
              <a:t>securities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services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may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grow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fastest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in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the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RMB</a:t>
            </a:r>
            <a:r>
              <a:rPr lang="hu-HU" sz="2600" b="1" dirty="0" smtClean="0">
                <a:latin typeface="+mj-lt"/>
              </a:rPr>
              <a:t> market</a:t>
            </a:r>
            <a:endParaRPr lang="hu-HU" sz="2600" b="1" dirty="0">
              <a:latin typeface="+mj-lt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13</a:t>
            </a:fld>
            <a:endParaRPr lang="hu-HU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>
                <a:latin typeface="+mj-lt"/>
              </a:rPr>
              <a:t>Source</a:t>
            </a:r>
            <a:r>
              <a:rPr lang="hu-HU" dirty="0" smtClean="0">
                <a:latin typeface="+mj-lt"/>
              </a:rPr>
              <a:t>: SWIFT</a:t>
            </a:r>
            <a:endParaRPr lang="hu-HU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577" t="22993" r="30504" b="39880"/>
          <a:stretch>
            <a:fillRect/>
          </a:stretch>
        </p:blipFill>
        <p:spPr bwMode="auto">
          <a:xfrm>
            <a:off x="1187450" y="1268412"/>
            <a:ext cx="6948946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zis 6"/>
          <p:cNvSpPr/>
          <p:nvPr/>
        </p:nvSpPr>
        <p:spPr>
          <a:xfrm rot="19942307">
            <a:off x="4501210" y="2603813"/>
            <a:ext cx="1664706" cy="103569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3635896" y="6492875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14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16" name="Tartalom helye 12"/>
          <p:cNvSpPr>
            <a:spLocks noGrp="1"/>
          </p:cNvSpPr>
          <p:nvPr>
            <p:ph idx="1"/>
          </p:nvPr>
        </p:nvSpPr>
        <p:spPr>
          <a:xfrm>
            <a:off x="971550" y="1268760"/>
            <a:ext cx="7200900" cy="4968528"/>
          </a:xfrm>
        </p:spPr>
        <p:txBody>
          <a:bodyPr/>
          <a:lstStyle/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/>
              <a:t>China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road</a:t>
            </a:r>
            <a:r>
              <a:rPr lang="hu-HU" sz="3200" dirty="0" smtClean="0"/>
              <a:t> of </a:t>
            </a:r>
            <a:r>
              <a:rPr lang="hu-HU" sz="3200" dirty="0" err="1" smtClean="0"/>
              <a:t>liberalization</a:t>
            </a: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/>
              <a:t>Consequences</a:t>
            </a:r>
            <a:r>
              <a:rPr lang="hu-HU" sz="3200" dirty="0" smtClean="0"/>
              <a:t> of </a:t>
            </a:r>
            <a:r>
              <a:rPr lang="hu-HU" sz="3200" dirty="0" err="1" smtClean="0"/>
              <a:t>Chinese</a:t>
            </a:r>
            <a:r>
              <a:rPr lang="hu-HU" sz="3200" dirty="0" smtClean="0"/>
              <a:t> </a:t>
            </a:r>
            <a:r>
              <a:rPr lang="hu-HU" sz="3200" dirty="0" err="1" smtClean="0"/>
              <a:t>capital</a:t>
            </a:r>
            <a:r>
              <a:rPr lang="hu-HU" sz="3200" dirty="0" smtClean="0"/>
              <a:t> account </a:t>
            </a:r>
            <a:r>
              <a:rPr lang="hu-HU" sz="3200" dirty="0" err="1" smtClean="0"/>
              <a:t>liberalization</a:t>
            </a: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>
                <a:solidFill>
                  <a:srgbClr val="FF0000"/>
                </a:solidFill>
              </a:rPr>
              <a:t>Hungary’s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role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in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Chinese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opening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process</a:t>
            </a:r>
            <a:endParaRPr lang="hu-HU" sz="3200" dirty="0" smtClean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87525" y="404813"/>
            <a:ext cx="6984926" cy="63408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180000"/>
            <a:ext cx="7346239" cy="759189"/>
          </a:xfrm>
        </p:spPr>
        <p:txBody>
          <a:bodyPr>
            <a:noAutofit/>
          </a:bodyPr>
          <a:lstStyle/>
          <a:p>
            <a:pPr algn="just"/>
            <a:r>
              <a:rPr lang="hu-HU" sz="2600" b="1" dirty="0" smtClean="0">
                <a:latin typeface="+mn-lt"/>
              </a:rPr>
              <a:t>Hungary has a </a:t>
            </a:r>
            <a:r>
              <a:rPr lang="hu-HU" sz="2600" b="1" dirty="0" err="1" smtClean="0">
                <a:latin typeface="+mn-lt"/>
              </a:rPr>
              <a:t>unique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position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among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CEE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countries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regarding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RMB</a:t>
            </a:r>
            <a:endParaRPr lang="hu-HU" sz="2600" b="1" dirty="0">
              <a:latin typeface="+mn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n-lt"/>
              </a:rPr>
              <a:pPr>
                <a:defRPr/>
              </a:pPr>
              <a:t>15</a:t>
            </a:fld>
            <a:endParaRPr lang="hu-HU" dirty="0">
              <a:latin typeface="+mn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6372200" y="6237288"/>
            <a:ext cx="2520280" cy="365125"/>
          </a:xfrm>
        </p:spPr>
        <p:txBody>
          <a:bodyPr/>
          <a:lstStyle/>
          <a:p>
            <a:pPr algn="l"/>
            <a:endParaRPr lang="hu-HU" dirty="0">
              <a:latin typeface="+mn-lt"/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0"/>
          </p:nvPr>
        </p:nvSpPr>
        <p:spPr>
          <a:xfrm>
            <a:off x="971550" y="1268760"/>
            <a:ext cx="7200900" cy="312157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hu-HU" sz="1600" b="1" dirty="0" err="1" smtClean="0">
                <a:solidFill>
                  <a:schemeClr val="accent5"/>
                </a:solidFill>
                <a:latin typeface="+mn-lt"/>
              </a:rPr>
              <a:t>Renminbi</a:t>
            </a:r>
            <a:r>
              <a:rPr lang="hu-HU" sz="16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hu-HU" sz="1600" b="1" dirty="0" err="1" smtClean="0">
                <a:solidFill>
                  <a:schemeClr val="accent5"/>
                </a:solidFill>
                <a:latin typeface="+mn-lt"/>
              </a:rPr>
              <a:t>Initiatives</a:t>
            </a:r>
            <a:r>
              <a:rPr lang="hu-HU" sz="16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hu-HU" sz="1600" b="1" dirty="0" err="1" smtClean="0">
                <a:solidFill>
                  <a:schemeClr val="accent5"/>
                </a:solidFill>
                <a:latin typeface="+mn-lt"/>
              </a:rPr>
              <a:t>across</a:t>
            </a:r>
            <a:r>
              <a:rPr lang="hu-HU" sz="1600" b="1" dirty="0" smtClean="0">
                <a:solidFill>
                  <a:schemeClr val="accent5"/>
                </a:solidFill>
                <a:latin typeface="+mn-lt"/>
              </a:rPr>
              <a:t> Europe</a:t>
            </a:r>
            <a:endParaRPr lang="hu-HU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  <p:pic>
        <p:nvPicPr>
          <p:cNvPr id="8" name="Kép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57338"/>
            <a:ext cx="6985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180000"/>
            <a:ext cx="7346239" cy="759189"/>
          </a:xfrm>
        </p:spPr>
        <p:txBody>
          <a:bodyPr>
            <a:noAutofit/>
          </a:bodyPr>
          <a:lstStyle/>
          <a:p>
            <a:pPr algn="just"/>
            <a:r>
              <a:rPr lang="hu-HU" sz="2600" b="1" dirty="0" err="1" smtClean="0">
                <a:latin typeface="+mn-lt"/>
              </a:rPr>
              <a:t>Opportunities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for</a:t>
            </a:r>
            <a:r>
              <a:rPr lang="hu-HU" sz="2600" b="1" dirty="0" smtClean="0">
                <a:latin typeface="+mn-lt"/>
              </a:rPr>
              <a:t> Hungary </a:t>
            </a:r>
            <a:r>
              <a:rPr lang="hu-HU" sz="2600" b="1" dirty="0" err="1" smtClean="0">
                <a:latin typeface="+mn-lt"/>
              </a:rPr>
              <a:t>with</a:t>
            </a:r>
            <a:r>
              <a:rPr lang="hu-HU" sz="2600" b="1" dirty="0" smtClean="0">
                <a:latin typeface="+mn-lt"/>
              </a:rPr>
              <a:t> Budapest </a:t>
            </a:r>
            <a:r>
              <a:rPr lang="hu-HU" sz="2600" b="1" dirty="0" err="1" smtClean="0">
                <a:latin typeface="+mn-lt"/>
              </a:rPr>
              <a:t>Renminbi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Programme</a:t>
            </a:r>
            <a:endParaRPr lang="hu-HU" sz="2600" b="1" dirty="0">
              <a:latin typeface="+mn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n-lt"/>
              </a:rPr>
              <a:pPr>
                <a:defRPr/>
              </a:pPr>
              <a:t>16</a:t>
            </a:fld>
            <a:endParaRPr lang="hu-HU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1187450" y="1268412"/>
            <a:ext cx="6985001" cy="4968875"/>
          </a:xfrm>
        </p:spPr>
        <p:txBody>
          <a:bodyPr>
            <a:noAutofit/>
          </a:bodyPr>
          <a:lstStyle/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2000" dirty="0" err="1" smtClean="0"/>
              <a:t>Increasing</a:t>
            </a:r>
            <a:r>
              <a:rPr lang="hu-HU" sz="2000" dirty="0" smtClean="0"/>
              <a:t> trade </a:t>
            </a:r>
            <a:r>
              <a:rPr lang="hu-HU" sz="2000" dirty="0" err="1" smtClean="0"/>
              <a:t>financing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RMB</a:t>
            </a:r>
            <a:r>
              <a:rPr lang="hu-HU" sz="2000" dirty="0" smtClean="0"/>
              <a:t>, </a:t>
            </a:r>
            <a:r>
              <a:rPr lang="hu-HU" sz="2000" dirty="0" err="1" smtClean="0"/>
              <a:t>decreasing</a:t>
            </a:r>
            <a:r>
              <a:rPr lang="hu-HU" sz="2000" dirty="0" smtClean="0"/>
              <a:t> </a:t>
            </a:r>
            <a:r>
              <a:rPr lang="hu-HU" sz="2000" dirty="0" err="1" smtClean="0"/>
              <a:t>vulnerability</a:t>
            </a:r>
            <a:r>
              <a:rPr lang="hu-HU" sz="2000" dirty="0" smtClean="0"/>
              <a:t> </a:t>
            </a:r>
            <a:r>
              <a:rPr lang="hu-HU" sz="2000" dirty="0" err="1" smtClean="0"/>
              <a:t>via</a:t>
            </a:r>
            <a:r>
              <a:rPr lang="hu-HU" sz="2000" dirty="0" smtClean="0"/>
              <a:t> </a:t>
            </a:r>
            <a:r>
              <a:rPr lang="hu-HU" sz="2000" dirty="0" err="1" smtClean="0"/>
              <a:t>diversification</a:t>
            </a:r>
            <a:r>
              <a:rPr lang="hu-HU" sz="2000" dirty="0" smtClean="0"/>
              <a:t> (</a:t>
            </a:r>
            <a:r>
              <a:rPr lang="hu-HU" sz="2000" dirty="0" err="1" smtClean="0"/>
              <a:t>swap</a:t>
            </a:r>
            <a:r>
              <a:rPr lang="hu-HU" sz="2000" dirty="0" smtClean="0"/>
              <a:t> line)</a:t>
            </a:r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2000" dirty="0" err="1" smtClean="0"/>
              <a:t>Potential</a:t>
            </a:r>
            <a:r>
              <a:rPr lang="hu-HU" sz="2000" dirty="0" smtClean="0"/>
              <a:t> </a:t>
            </a:r>
            <a:r>
              <a:rPr lang="hu-HU" sz="2000" dirty="0" err="1" smtClean="0"/>
              <a:t>Chinese</a:t>
            </a:r>
            <a:r>
              <a:rPr lang="hu-HU" sz="2000" dirty="0" smtClean="0"/>
              <a:t> </a:t>
            </a:r>
            <a:r>
              <a:rPr lang="hu-HU" sz="2000" dirty="0" err="1" smtClean="0"/>
              <a:t>government</a:t>
            </a:r>
            <a:r>
              <a:rPr lang="hu-HU" sz="2000" dirty="0" smtClean="0"/>
              <a:t> </a:t>
            </a:r>
            <a:r>
              <a:rPr lang="hu-HU" sz="2000" dirty="0" err="1" smtClean="0"/>
              <a:t>bond</a:t>
            </a:r>
            <a:r>
              <a:rPr lang="hu-HU" sz="2000" dirty="0" smtClean="0"/>
              <a:t> </a:t>
            </a:r>
            <a:r>
              <a:rPr lang="hu-HU" sz="2000" dirty="0" err="1" smtClean="0"/>
              <a:t>investors</a:t>
            </a:r>
            <a:r>
              <a:rPr lang="hu-HU" sz="2000" dirty="0" smtClean="0"/>
              <a:t> </a:t>
            </a:r>
            <a:r>
              <a:rPr lang="hu-HU" sz="2000" dirty="0" err="1" smtClean="0"/>
              <a:t>through</a:t>
            </a:r>
            <a:r>
              <a:rPr lang="hu-HU" sz="2000" dirty="0" smtClean="0"/>
              <a:t> </a:t>
            </a:r>
            <a:r>
              <a:rPr lang="hu-HU" sz="2000" dirty="0" err="1" smtClean="0"/>
              <a:t>RQDII</a:t>
            </a:r>
            <a:r>
              <a:rPr lang="hu-HU" sz="2000" dirty="0" smtClean="0"/>
              <a:t> and </a:t>
            </a:r>
            <a:r>
              <a:rPr lang="hu-HU" sz="2000" dirty="0" err="1" smtClean="0"/>
              <a:t>potential</a:t>
            </a:r>
            <a:r>
              <a:rPr lang="hu-HU" sz="2000" dirty="0" smtClean="0"/>
              <a:t> </a:t>
            </a:r>
            <a:r>
              <a:rPr lang="hu-HU" sz="2000" dirty="0" err="1" smtClean="0"/>
              <a:t>investment</a:t>
            </a:r>
            <a:r>
              <a:rPr lang="hu-HU" sz="2000" dirty="0" smtClean="0"/>
              <a:t> </a:t>
            </a:r>
            <a:r>
              <a:rPr lang="hu-HU" sz="2000" dirty="0" err="1" smtClean="0"/>
              <a:t>outflow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China</a:t>
            </a:r>
            <a:r>
              <a:rPr lang="hu-HU" sz="2000" dirty="0" smtClean="0"/>
              <a:t> </a:t>
            </a:r>
            <a:r>
              <a:rPr lang="hu-HU" sz="2000" dirty="0" err="1" smtClean="0"/>
              <a:t>through</a:t>
            </a:r>
            <a:r>
              <a:rPr lang="hu-HU" sz="2000" dirty="0" smtClean="0"/>
              <a:t> </a:t>
            </a:r>
            <a:r>
              <a:rPr lang="hu-HU" sz="2000" dirty="0" err="1" smtClean="0"/>
              <a:t>RQFII</a:t>
            </a:r>
            <a:endParaRPr lang="hu-HU" sz="20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2000" dirty="0" err="1" smtClean="0"/>
              <a:t>Potential</a:t>
            </a:r>
            <a:r>
              <a:rPr lang="hu-HU" sz="2000" dirty="0" smtClean="0"/>
              <a:t> </a:t>
            </a:r>
            <a:r>
              <a:rPr lang="hu-HU" sz="2000" dirty="0" err="1" smtClean="0"/>
              <a:t>increase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China-Hungary</a:t>
            </a:r>
            <a:r>
              <a:rPr lang="hu-HU" sz="2000" dirty="0" smtClean="0"/>
              <a:t> </a:t>
            </a:r>
            <a:r>
              <a:rPr lang="hu-HU" sz="2000" dirty="0" err="1" smtClean="0"/>
              <a:t>bilateral</a:t>
            </a:r>
            <a:r>
              <a:rPr lang="hu-HU" sz="2000" dirty="0" smtClean="0"/>
              <a:t> </a:t>
            </a:r>
            <a:r>
              <a:rPr lang="hu-HU" sz="2000" dirty="0" err="1" smtClean="0"/>
              <a:t>FDI</a:t>
            </a:r>
            <a:r>
              <a:rPr lang="hu-HU" sz="2000" dirty="0" smtClean="0"/>
              <a:t> </a:t>
            </a:r>
            <a:r>
              <a:rPr lang="hu-HU" sz="2000" dirty="0" err="1" smtClean="0"/>
              <a:t>flows</a:t>
            </a:r>
            <a:endParaRPr lang="hu-HU" sz="20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2000" dirty="0" err="1" smtClean="0"/>
              <a:t>Potential</a:t>
            </a:r>
            <a:r>
              <a:rPr lang="hu-HU" sz="2000" dirty="0" smtClean="0"/>
              <a:t> </a:t>
            </a:r>
            <a:r>
              <a:rPr lang="hu-HU" sz="2000" dirty="0" err="1" smtClean="0"/>
              <a:t>development</a:t>
            </a:r>
            <a:r>
              <a:rPr lang="hu-HU" sz="2000" dirty="0" smtClean="0"/>
              <a:t> of </a:t>
            </a:r>
            <a:r>
              <a:rPr lang="hu-HU" sz="2000" dirty="0" err="1" smtClean="0"/>
              <a:t>capital</a:t>
            </a:r>
            <a:r>
              <a:rPr lang="hu-HU" sz="2000" dirty="0" smtClean="0"/>
              <a:t> </a:t>
            </a:r>
            <a:r>
              <a:rPr lang="hu-HU" sz="2000" dirty="0" err="1" smtClean="0"/>
              <a:t>markets</a:t>
            </a:r>
            <a:r>
              <a:rPr lang="hu-HU" sz="2000" dirty="0" smtClean="0"/>
              <a:t>, </a:t>
            </a:r>
            <a:r>
              <a:rPr lang="hu-HU" sz="2000" dirty="0" err="1" smtClean="0"/>
              <a:t>clearing</a:t>
            </a:r>
            <a:r>
              <a:rPr lang="hu-HU" sz="2000" dirty="0" smtClean="0"/>
              <a:t> and </a:t>
            </a:r>
            <a:r>
              <a:rPr lang="hu-HU" sz="2000" dirty="0" err="1" smtClean="0"/>
              <a:t>settlement</a:t>
            </a:r>
            <a:r>
              <a:rPr lang="hu-HU" sz="2000" dirty="0" smtClean="0"/>
              <a:t> </a:t>
            </a:r>
            <a:r>
              <a:rPr lang="hu-HU" sz="2000" dirty="0" err="1" smtClean="0"/>
              <a:t>infrastructure</a:t>
            </a:r>
            <a:endParaRPr lang="hu-HU" sz="20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seize</a:t>
            </a:r>
            <a:r>
              <a:rPr lang="hu-HU" sz="2000" dirty="0" smtClean="0"/>
              <a:t> </a:t>
            </a:r>
            <a:r>
              <a:rPr lang="hu-HU" sz="2000" dirty="0" err="1" smtClean="0"/>
              <a:t>all</a:t>
            </a:r>
            <a:r>
              <a:rPr lang="hu-HU" sz="2000" dirty="0" smtClean="0"/>
              <a:t> </a:t>
            </a:r>
            <a:r>
              <a:rPr lang="hu-HU" sz="2000" dirty="0" err="1" smtClean="0"/>
              <a:t>this</a:t>
            </a:r>
            <a:r>
              <a:rPr lang="hu-HU" sz="2000" dirty="0" smtClean="0"/>
              <a:t> </a:t>
            </a:r>
            <a:r>
              <a:rPr lang="hu-HU" sz="2000" dirty="0" err="1" smtClean="0"/>
              <a:t>opportunities</a:t>
            </a:r>
            <a:r>
              <a:rPr lang="hu-HU" sz="2000" dirty="0" smtClean="0"/>
              <a:t> MNB </a:t>
            </a:r>
            <a:r>
              <a:rPr lang="hu-HU" sz="2000" dirty="0" err="1" smtClean="0"/>
              <a:t>should</a:t>
            </a:r>
            <a:r>
              <a:rPr lang="hu-HU" sz="2000" dirty="0" smtClean="0"/>
              <a:t> </a:t>
            </a:r>
            <a:r>
              <a:rPr lang="hu-HU" sz="2000" dirty="0" err="1" smtClean="0"/>
              <a:t>meet</a:t>
            </a:r>
            <a:r>
              <a:rPr lang="hu-HU" sz="2000" dirty="0" smtClean="0"/>
              <a:t> </a:t>
            </a:r>
            <a:r>
              <a:rPr lang="hu-HU" sz="2000" dirty="0" err="1" smtClean="0"/>
              <a:t>risk</a:t>
            </a:r>
            <a:r>
              <a:rPr lang="hu-HU" sz="2000" dirty="0" smtClean="0"/>
              <a:t> </a:t>
            </a:r>
            <a:r>
              <a:rPr lang="hu-HU" sz="2000" dirty="0" err="1" smtClean="0"/>
              <a:t>mitigation</a:t>
            </a:r>
            <a:r>
              <a:rPr lang="hu-HU" sz="2000" dirty="0" smtClean="0"/>
              <a:t> </a:t>
            </a:r>
            <a:r>
              <a:rPr lang="hu-HU" sz="2000" dirty="0" err="1" smtClean="0"/>
              <a:t>requirements</a:t>
            </a:r>
            <a:r>
              <a:rPr lang="hu-HU" sz="2000" dirty="0" smtClean="0"/>
              <a:t> </a:t>
            </a:r>
            <a:r>
              <a:rPr lang="hu-HU" sz="2000" i="1" dirty="0" smtClean="0"/>
              <a:t>(„</a:t>
            </a:r>
            <a:r>
              <a:rPr lang="en-US" sz="2000" i="1" dirty="0" smtClean="0"/>
              <a:t>Cross the river by feeling the stones</a:t>
            </a:r>
            <a:r>
              <a:rPr lang="hu-HU" sz="2000" i="1" dirty="0" smtClean="0"/>
              <a:t>”)</a:t>
            </a:r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20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20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180000"/>
            <a:ext cx="7346239" cy="759189"/>
          </a:xfrm>
        </p:spPr>
        <p:txBody>
          <a:bodyPr>
            <a:noAutofit/>
          </a:bodyPr>
          <a:lstStyle/>
          <a:p>
            <a:pPr algn="just"/>
            <a:r>
              <a:rPr lang="hu-HU" sz="2600" b="1" dirty="0" err="1" smtClean="0">
                <a:latin typeface="+mn-lt"/>
              </a:rPr>
              <a:t>Co-operation</a:t>
            </a:r>
            <a:r>
              <a:rPr lang="hu-HU" sz="2600" b="1" dirty="0" smtClean="0">
                <a:latin typeface="+mn-lt"/>
              </a:rPr>
              <a:t> and more </a:t>
            </a:r>
            <a:r>
              <a:rPr lang="hu-HU" sz="2600" b="1" dirty="0" err="1" smtClean="0">
                <a:latin typeface="+mn-lt"/>
              </a:rPr>
              <a:t>work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going</a:t>
            </a:r>
            <a:r>
              <a:rPr lang="hu-HU" sz="2600" b="1" dirty="0" smtClean="0">
                <a:latin typeface="+mn-lt"/>
              </a:rPr>
              <a:t> </a:t>
            </a:r>
            <a:r>
              <a:rPr lang="hu-HU" sz="2600" b="1" dirty="0" err="1" smtClean="0">
                <a:latin typeface="+mn-lt"/>
              </a:rPr>
              <a:t>forward</a:t>
            </a:r>
            <a:endParaRPr lang="hu-HU" sz="2600" b="1" dirty="0">
              <a:latin typeface="+mn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n-lt"/>
              </a:rPr>
              <a:pPr>
                <a:defRPr/>
              </a:pPr>
              <a:t>17</a:t>
            </a:fld>
            <a:endParaRPr lang="hu-HU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1187450" y="1268412"/>
            <a:ext cx="6985001" cy="4968875"/>
          </a:xfrm>
        </p:spPr>
        <p:txBody>
          <a:bodyPr>
            <a:noAutofit/>
          </a:bodyPr>
          <a:lstStyle/>
          <a:p>
            <a:pPr marL="360000" indent="-360000" algn="just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hu-HU" sz="2400" dirty="0" err="1" smtClean="0"/>
              <a:t>Swap</a:t>
            </a:r>
            <a:r>
              <a:rPr lang="hu-HU" sz="2400" dirty="0" smtClean="0"/>
              <a:t> line (</a:t>
            </a:r>
            <a:r>
              <a:rPr lang="hu-HU" sz="2400" dirty="0" err="1" smtClean="0"/>
              <a:t>signed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2013)</a:t>
            </a:r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hu-HU" sz="2400" dirty="0" err="1" smtClean="0"/>
              <a:t>Central</a:t>
            </a:r>
            <a:r>
              <a:rPr lang="hu-HU" sz="2400" dirty="0" smtClean="0"/>
              <a:t> bank </a:t>
            </a:r>
            <a:r>
              <a:rPr lang="hu-HU" sz="2400" dirty="0" err="1" smtClean="0"/>
              <a:t>instruments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case</a:t>
            </a:r>
            <a:r>
              <a:rPr lang="hu-HU" sz="2400" dirty="0" smtClean="0"/>
              <a:t> of </a:t>
            </a:r>
            <a:r>
              <a:rPr lang="hu-HU" sz="2400" dirty="0" err="1" smtClean="0"/>
              <a:t>emergency</a:t>
            </a:r>
            <a:endParaRPr lang="hu-HU" sz="24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hu-HU" sz="2400" dirty="0" err="1" smtClean="0"/>
              <a:t>FX</a:t>
            </a:r>
            <a:r>
              <a:rPr lang="hu-HU" sz="2400" dirty="0" smtClean="0"/>
              <a:t> </a:t>
            </a:r>
            <a:r>
              <a:rPr lang="hu-HU" sz="2400" dirty="0" err="1" smtClean="0"/>
              <a:t>portfolio</a:t>
            </a:r>
            <a:r>
              <a:rPr lang="hu-HU" sz="2400" dirty="0" smtClean="0"/>
              <a:t> </a:t>
            </a:r>
            <a:r>
              <a:rPr lang="hu-HU" sz="2400" dirty="0" err="1" smtClean="0"/>
              <a:t>construction</a:t>
            </a:r>
            <a:r>
              <a:rPr lang="hu-HU" sz="2400" dirty="0" smtClean="0"/>
              <a:t> (</a:t>
            </a:r>
            <a:r>
              <a:rPr lang="hu-HU" sz="2400" dirty="0" err="1" smtClean="0"/>
              <a:t>RQFII</a:t>
            </a:r>
            <a:r>
              <a:rPr lang="hu-HU" sz="2400" dirty="0" smtClean="0"/>
              <a:t> </a:t>
            </a:r>
            <a:r>
              <a:rPr lang="hu-HU" sz="2400" dirty="0" err="1" smtClean="0"/>
              <a:t>quota</a:t>
            </a:r>
            <a:r>
              <a:rPr lang="hu-HU" sz="2400" dirty="0" smtClean="0"/>
              <a:t>)</a:t>
            </a:r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hu-HU" sz="2400" dirty="0" err="1" smtClean="0"/>
              <a:t>Clearing</a:t>
            </a:r>
            <a:r>
              <a:rPr lang="hu-HU" sz="2400" dirty="0" smtClean="0"/>
              <a:t> and </a:t>
            </a:r>
            <a:r>
              <a:rPr lang="hu-HU" sz="2400" dirty="0" err="1" smtClean="0"/>
              <a:t>settlement</a:t>
            </a:r>
            <a:r>
              <a:rPr lang="hu-HU" sz="2400" dirty="0" smtClean="0"/>
              <a:t> </a:t>
            </a:r>
            <a:r>
              <a:rPr lang="hu-HU" sz="2400" dirty="0" err="1" smtClean="0"/>
              <a:t>infrastructure</a:t>
            </a:r>
            <a:r>
              <a:rPr lang="hu-HU" sz="2400" dirty="0" smtClean="0"/>
              <a:t> </a:t>
            </a:r>
            <a:r>
              <a:rPr lang="hu-HU" sz="2400" dirty="0" err="1" smtClean="0"/>
              <a:t>development</a:t>
            </a:r>
            <a:r>
              <a:rPr lang="hu-HU" sz="2400" dirty="0" smtClean="0"/>
              <a:t> (local </a:t>
            </a:r>
            <a:r>
              <a:rPr lang="hu-HU" sz="2400" dirty="0" err="1" smtClean="0"/>
              <a:t>Chinese</a:t>
            </a:r>
            <a:r>
              <a:rPr lang="hu-HU" sz="2400" dirty="0" smtClean="0"/>
              <a:t> bank </a:t>
            </a:r>
            <a:r>
              <a:rPr lang="hu-HU" sz="2400" dirty="0" err="1" smtClean="0"/>
              <a:t>assigment</a:t>
            </a:r>
            <a:r>
              <a:rPr lang="hu-HU" sz="2400" dirty="0" smtClean="0"/>
              <a:t>)</a:t>
            </a:r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hu-HU" sz="2400" dirty="0" smtClean="0"/>
              <a:t>Financial </a:t>
            </a:r>
            <a:r>
              <a:rPr lang="hu-HU" sz="2400" dirty="0" err="1" smtClean="0"/>
              <a:t>stability</a:t>
            </a:r>
            <a:r>
              <a:rPr lang="hu-HU" sz="2400" dirty="0" smtClean="0"/>
              <a:t> and </a:t>
            </a:r>
            <a:r>
              <a:rPr lang="hu-HU" sz="2400" dirty="0" err="1" smtClean="0"/>
              <a:t>supervisory</a:t>
            </a:r>
            <a:r>
              <a:rPr lang="hu-HU" sz="2400" dirty="0" smtClean="0"/>
              <a:t> </a:t>
            </a:r>
            <a:r>
              <a:rPr lang="hu-HU" sz="2400" dirty="0" err="1" smtClean="0"/>
              <a:t>role</a:t>
            </a:r>
            <a:r>
              <a:rPr lang="hu-HU" sz="2400" dirty="0" smtClean="0"/>
              <a:t>…</a:t>
            </a:r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24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24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24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24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24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24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15616" y="1905496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GB" dirty="0" smtClean="0"/>
              <a:t>Thank you for your attention!</a:t>
            </a:r>
            <a:endParaRPr lang="hu-HU" dirty="0" smtClean="0"/>
          </a:p>
          <a:p>
            <a:pPr algn="ctr" fontAlgn="auto"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96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3635896" y="6492875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2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16" name="Tartalom helye 12"/>
          <p:cNvSpPr>
            <a:spLocks noGrp="1"/>
          </p:cNvSpPr>
          <p:nvPr>
            <p:ph idx="1"/>
          </p:nvPr>
        </p:nvSpPr>
        <p:spPr>
          <a:xfrm>
            <a:off x="971550" y="1268760"/>
            <a:ext cx="7200900" cy="4968528"/>
          </a:xfrm>
        </p:spPr>
        <p:txBody>
          <a:bodyPr/>
          <a:lstStyle/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/>
              <a:t>China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road</a:t>
            </a:r>
            <a:r>
              <a:rPr lang="hu-HU" sz="3200" dirty="0" smtClean="0"/>
              <a:t> of </a:t>
            </a:r>
            <a:r>
              <a:rPr lang="hu-HU" sz="3200" dirty="0" err="1" smtClean="0"/>
              <a:t>liberalization</a:t>
            </a: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/>
              <a:t>Consequences</a:t>
            </a:r>
            <a:r>
              <a:rPr lang="hu-HU" sz="3200" dirty="0" smtClean="0"/>
              <a:t> of </a:t>
            </a:r>
            <a:r>
              <a:rPr lang="hu-HU" sz="3200" dirty="0" err="1" smtClean="0"/>
              <a:t>Chinese</a:t>
            </a:r>
            <a:r>
              <a:rPr lang="hu-HU" sz="3200" dirty="0" smtClean="0"/>
              <a:t> </a:t>
            </a:r>
            <a:r>
              <a:rPr lang="hu-HU" sz="3200" dirty="0" err="1" smtClean="0"/>
              <a:t>capital</a:t>
            </a:r>
            <a:r>
              <a:rPr lang="hu-HU" sz="3200" dirty="0" smtClean="0"/>
              <a:t> account </a:t>
            </a:r>
            <a:r>
              <a:rPr lang="hu-HU" sz="3200" dirty="0" err="1" smtClean="0"/>
              <a:t>liberalization</a:t>
            </a: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/>
              <a:t>Hungary’s</a:t>
            </a:r>
            <a:r>
              <a:rPr lang="hu-HU" sz="3200" dirty="0" smtClean="0"/>
              <a:t> </a:t>
            </a:r>
            <a:r>
              <a:rPr lang="hu-HU" sz="3200" dirty="0" err="1" smtClean="0"/>
              <a:t>role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Chinese</a:t>
            </a:r>
            <a:r>
              <a:rPr lang="hu-HU" sz="3200" dirty="0" smtClean="0"/>
              <a:t> </a:t>
            </a:r>
            <a:r>
              <a:rPr lang="hu-HU" sz="3200" dirty="0" err="1" smtClean="0"/>
              <a:t>opening</a:t>
            </a:r>
            <a:r>
              <a:rPr lang="hu-HU" sz="3200" dirty="0" smtClean="0"/>
              <a:t> </a:t>
            </a:r>
            <a:r>
              <a:rPr lang="hu-HU" sz="3200" dirty="0" err="1" smtClean="0"/>
              <a:t>process</a:t>
            </a:r>
            <a:endParaRPr lang="hu-HU" sz="32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87525" y="404813"/>
            <a:ext cx="6984926" cy="63408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3635896" y="6492875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3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16" name="Tartalom helye 12"/>
          <p:cNvSpPr>
            <a:spLocks noGrp="1"/>
          </p:cNvSpPr>
          <p:nvPr>
            <p:ph idx="1"/>
          </p:nvPr>
        </p:nvSpPr>
        <p:spPr>
          <a:xfrm>
            <a:off x="971550" y="1268760"/>
            <a:ext cx="7200900" cy="4968528"/>
          </a:xfrm>
        </p:spPr>
        <p:txBody>
          <a:bodyPr/>
          <a:lstStyle/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>
                <a:solidFill>
                  <a:srgbClr val="FF0000"/>
                </a:solidFill>
              </a:rPr>
              <a:t>China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on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the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road</a:t>
            </a:r>
            <a:r>
              <a:rPr lang="hu-HU" sz="3200" dirty="0" smtClean="0">
                <a:solidFill>
                  <a:srgbClr val="FF0000"/>
                </a:solidFill>
              </a:rPr>
              <a:t> of </a:t>
            </a:r>
            <a:r>
              <a:rPr lang="hu-HU" sz="3200" dirty="0" err="1" smtClean="0">
                <a:solidFill>
                  <a:srgbClr val="FF0000"/>
                </a:solidFill>
              </a:rPr>
              <a:t>liberalization</a:t>
            </a:r>
            <a:endParaRPr lang="hu-HU" sz="3200" dirty="0" smtClean="0">
              <a:solidFill>
                <a:srgbClr val="FF0000"/>
              </a:solidFill>
            </a:endParaRPr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/>
              <a:t>Consequences</a:t>
            </a:r>
            <a:r>
              <a:rPr lang="hu-HU" sz="3200" dirty="0" smtClean="0"/>
              <a:t> of </a:t>
            </a:r>
            <a:r>
              <a:rPr lang="hu-HU" sz="3200" dirty="0" err="1" smtClean="0"/>
              <a:t>Chinese</a:t>
            </a:r>
            <a:r>
              <a:rPr lang="hu-HU" sz="3200" dirty="0" smtClean="0"/>
              <a:t> </a:t>
            </a:r>
            <a:r>
              <a:rPr lang="hu-HU" sz="3200" dirty="0" err="1" smtClean="0"/>
              <a:t>capital</a:t>
            </a:r>
            <a:r>
              <a:rPr lang="hu-HU" sz="3200" dirty="0" smtClean="0"/>
              <a:t> account </a:t>
            </a:r>
            <a:r>
              <a:rPr lang="hu-HU" sz="3200" dirty="0" err="1" smtClean="0"/>
              <a:t>liberalization</a:t>
            </a: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/>
              <a:t>Hungary’s</a:t>
            </a:r>
            <a:r>
              <a:rPr lang="hu-HU" sz="3200" dirty="0" smtClean="0"/>
              <a:t> </a:t>
            </a:r>
            <a:r>
              <a:rPr lang="hu-HU" sz="3200" dirty="0" err="1" smtClean="0"/>
              <a:t>role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Chinese</a:t>
            </a:r>
            <a:r>
              <a:rPr lang="hu-HU" sz="3200" dirty="0" smtClean="0"/>
              <a:t> </a:t>
            </a:r>
            <a:r>
              <a:rPr lang="hu-HU" sz="3200" dirty="0" err="1" smtClean="0"/>
              <a:t>opening</a:t>
            </a:r>
            <a:r>
              <a:rPr lang="hu-HU" sz="3200" dirty="0" smtClean="0"/>
              <a:t> </a:t>
            </a:r>
            <a:r>
              <a:rPr lang="hu-HU" sz="3200" dirty="0" err="1" smtClean="0"/>
              <a:t>process</a:t>
            </a:r>
            <a:endParaRPr lang="hu-HU" sz="32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87525" y="404813"/>
            <a:ext cx="6984926" cy="63408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180000"/>
            <a:ext cx="7346239" cy="759189"/>
          </a:xfrm>
        </p:spPr>
        <p:txBody>
          <a:bodyPr>
            <a:noAutofit/>
          </a:bodyPr>
          <a:lstStyle/>
          <a:p>
            <a:r>
              <a:rPr lang="hu-HU" sz="2600" b="1" dirty="0" err="1" smtClean="0">
                <a:latin typeface="+mj-lt"/>
              </a:rPr>
              <a:t>RMB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internationalisation</a:t>
            </a:r>
            <a:r>
              <a:rPr lang="hu-HU" sz="2600" b="1" dirty="0" smtClean="0">
                <a:latin typeface="+mj-lt"/>
              </a:rPr>
              <a:t> – a </a:t>
            </a:r>
            <a:r>
              <a:rPr lang="hu-HU" sz="2600" b="1" dirty="0" err="1" smtClean="0">
                <a:latin typeface="+mj-lt"/>
              </a:rPr>
              <a:t>global</a:t>
            </a:r>
            <a:r>
              <a:rPr lang="hu-HU" sz="2600" b="1" dirty="0" smtClean="0">
                <a:latin typeface="+mj-lt"/>
              </a:rPr>
              <a:t> </a:t>
            </a:r>
            <a:r>
              <a:rPr lang="hu-HU" sz="2600" b="1" dirty="0" err="1" smtClean="0">
                <a:latin typeface="+mj-lt"/>
              </a:rPr>
              <a:t>deal</a:t>
            </a:r>
            <a:r>
              <a:rPr lang="hu-HU" sz="2600" b="1" dirty="0" smtClean="0">
                <a:latin typeface="+mj-lt"/>
              </a:rPr>
              <a:t> is </a:t>
            </a:r>
            <a:r>
              <a:rPr lang="hu-HU" sz="2600" b="1" dirty="0" err="1" smtClean="0">
                <a:latin typeface="+mj-lt"/>
              </a:rPr>
              <a:t>forming</a:t>
            </a:r>
            <a:endParaRPr lang="hu-HU" sz="2600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450" y="1412776"/>
            <a:ext cx="6985000" cy="48245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b="1" dirty="0" err="1" smtClean="0">
                <a:latin typeface="+mj-lt"/>
              </a:rPr>
              <a:t>China’s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steps</a:t>
            </a:r>
            <a:endParaRPr lang="hu-HU" b="1" dirty="0" smtClean="0">
              <a:latin typeface="+mj-lt"/>
            </a:endParaRPr>
          </a:p>
          <a:p>
            <a:pPr algn="just">
              <a:buNone/>
            </a:pPr>
            <a:endParaRPr lang="hu-HU" b="1" dirty="0" smtClean="0">
              <a:latin typeface="+mj-lt"/>
            </a:endParaRPr>
          </a:p>
          <a:p>
            <a:pPr lvl="1" algn="just"/>
            <a:r>
              <a:rPr lang="hu-HU" dirty="0" smtClean="0">
                <a:latin typeface="+mj-lt"/>
              </a:rPr>
              <a:t>Capital account </a:t>
            </a:r>
            <a:r>
              <a:rPr lang="hu-HU" dirty="0" err="1" smtClean="0">
                <a:latin typeface="+mj-lt"/>
              </a:rPr>
              <a:t>liberalisation</a:t>
            </a:r>
            <a:endParaRPr lang="hu-HU" dirty="0" smtClean="0">
              <a:latin typeface="+mj-lt"/>
            </a:endParaRPr>
          </a:p>
          <a:p>
            <a:pPr lvl="1" algn="just"/>
            <a:r>
              <a:rPr lang="hu-HU" dirty="0" smtClean="0">
                <a:latin typeface="+mj-lt"/>
              </a:rPr>
              <a:t>Interest </a:t>
            </a:r>
            <a:r>
              <a:rPr lang="hu-HU" dirty="0" err="1" smtClean="0">
                <a:latin typeface="+mj-lt"/>
              </a:rPr>
              <a:t>rate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liberalisation</a:t>
            </a:r>
            <a:endParaRPr lang="hu-HU" dirty="0" smtClean="0">
              <a:latin typeface="+mj-lt"/>
            </a:endParaRPr>
          </a:p>
          <a:p>
            <a:pPr lvl="1" algn="just"/>
            <a:r>
              <a:rPr lang="hu-HU" dirty="0" smtClean="0">
                <a:latin typeface="+mj-lt"/>
              </a:rPr>
              <a:t>Exchange </a:t>
            </a:r>
            <a:r>
              <a:rPr lang="hu-HU" dirty="0" err="1" smtClean="0">
                <a:latin typeface="+mj-lt"/>
              </a:rPr>
              <a:t>rate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liberalisation</a:t>
            </a:r>
            <a:r>
              <a:rPr lang="hu-HU" dirty="0" smtClean="0">
                <a:latin typeface="+mj-lt"/>
              </a:rPr>
              <a:t> </a:t>
            </a:r>
          </a:p>
          <a:p>
            <a:pPr lvl="1" algn="just"/>
            <a:r>
              <a:rPr lang="hu-HU" dirty="0" err="1" smtClean="0">
                <a:latin typeface="+mj-lt"/>
              </a:rPr>
              <a:t>Development</a:t>
            </a:r>
            <a:r>
              <a:rPr lang="hu-HU" dirty="0" smtClean="0">
                <a:latin typeface="+mj-lt"/>
              </a:rPr>
              <a:t> of </a:t>
            </a:r>
            <a:r>
              <a:rPr lang="hu-HU" dirty="0" err="1" smtClean="0">
                <a:latin typeface="+mj-lt"/>
              </a:rPr>
              <a:t>the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financial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institutional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framework</a:t>
            </a:r>
            <a:r>
              <a:rPr lang="hu-HU" dirty="0" smtClean="0">
                <a:latin typeface="+mj-lt"/>
              </a:rPr>
              <a:t> (</a:t>
            </a:r>
            <a:r>
              <a:rPr lang="hu-HU" dirty="0" err="1" smtClean="0">
                <a:latin typeface="+mj-lt"/>
              </a:rPr>
              <a:t>deposit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guarantee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scheme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supervision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statistical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standards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etc</a:t>
            </a:r>
            <a:r>
              <a:rPr lang="hu-HU" dirty="0" smtClean="0">
                <a:latin typeface="+mj-lt"/>
              </a:rPr>
              <a:t>)</a:t>
            </a:r>
          </a:p>
          <a:p>
            <a:pPr lvl="1" algn="just"/>
            <a:endParaRPr lang="hu-HU" dirty="0" smtClean="0">
              <a:latin typeface="+mj-lt"/>
            </a:endParaRPr>
          </a:p>
          <a:p>
            <a:pPr algn="just">
              <a:buNone/>
            </a:pPr>
            <a:r>
              <a:rPr lang="hu-HU" b="1" dirty="0" smtClean="0">
                <a:latin typeface="+mj-lt"/>
              </a:rPr>
              <a:t>Global </a:t>
            </a:r>
          </a:p>
          <a:p>
            <a:pPr algn="just">
              <a:buNone/>
            </a:pPr>
            <a:endParaRPr lang="hu-HU" b="1" dirty="0" smtClean="0">
              <a:latin typeface="+mj-lt"/>
            </a:endParaRPr>
          </a:p>
          <a:p>
            <a:pPr lvl="1" algn="just"/>
            <a:r>
              <a:rPr lang="hu-HU" dirty="0" err="1" smtClean="0">
                <a:latin typeface="+mj-lt"/>
              </a:rPr>
              <a:t>RMB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investments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by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central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banks</a:t>
            </a:r>
            <a:r>
              <a:rPr lang="hu-HU" dirty="0" smtClean="0">
                <a:latin typeface="+mj-lt"/>
              </a:rPr>
              <a:t> (</a:t>
            </a:r>
            <a:r>
              <a:rPr lang="hu-HU" dirty="0" err="1" smtClean="0">
                <a:latin typeface="+mj-lt"/>
              </a:rPr>
              <a:t>gain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from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higher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returns</a:t>
            </a:r>
            <a:r>
              <a:rPr lang="hu-HU" dirty="0" smtClean="0">
                <a:latin typeface="+mj-lt"/>
              </a:rPr>
              <a:t> and </a:t>
            </a:r>
            <a:r>
              <a:rPr lang="hu-HU" dirty="0" err="1" smtClean="0">
                <a:latin typeface="+mj-lt"/>
              </a:rPr>
              <a:t>diversification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advantages</a:t>
            </a:r>
            <a:r>
              <a:rPr lang="hu-HU" dirty="0" smtClean="0">
                <a:latin typeface="+mj-lt"/>
              </a:rPr>
              <a:t>)</a:t>
            </a:r>
          </a:p>
          <a:p>
            <a:pPr lvl="1" algn="just"/>
            <a:r>
              <a:rPr lang="hu-HU" dirty="0" err="1" smtClean="0">
                <a:latin typeface="+mj-lt"/>
              </a:rPr>
              <a:t>Contribution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to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the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development</a:t>
            </a:r>
            <a:r>
              <a:rPr lang="hu-HU" dirty="0" smtClean="0">
                <a:latin typeface="+mj-lt"/>
              </a:rPr>
              <a:t> of </a:t>
            </a:r>
            <a:r>
              <a:rPr lang="hu-HU" dirty="0" err="1" smtClean="0">
                <a:latin typeface="+mj-lt"/>
              </a:rPr>
              <a:t>RMB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money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capital</a:t>
            </a:r>
            <a:r>
              <a:rPr lang="hu-HU" dirty="0" smtClean="0">
                <a:latin typeface="+mj-lt"/>
              </a:rPr>
              <a:t> and </a:t>
            </a:r>
            <a:r>
              <a:rPr lang="hu-HU" dirty="0" err="1" smtClean="0"/>
              <a:t>F</a:t>
            </a:r>
            <a:r>
              <a:rPr lang="hu-HU" dirty="0" err="1" smtClean="0">
                <a:latin typeface="+mj-lt"/>
              </a:rPr>
              <a:t>X-markets</a:t>
            </a:r>
            <a:r>
              <a:rPr lang="hu-HU" dirty="0" smtClean="0">
                <a:latin typeface="+mj-lt"/>
              </a:rPr>
              <a:t> (</a:t>
            </a:r>
            <a:r>
              <a:rPr lang="hu-HU" dirty="0" err="1" smtClean="0">
                <a:latin typeface="+mj-lt"/>
              </a:rPr>
              <a:t>issuance</a:t>
            </a:r>
            <a:r>
              <a:rPr lang="hu-HU" dirty="0" smtClean="0">
                <a:latin typeface="+mj-lt"/>
              </a:rPr>
              <a:t> of </a:t>
            </a:r>
            <a:r>
              <a:rPr lang="hu-HU" dirty="0" err="1" smtClean="0">
                <a:latin typeface="+mj-lt"/>
              </a:rPr>
              <a:t>RMB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bonds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introduction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of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RMB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to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stock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exchanges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settlement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system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etc</a:t>
            </a:r>
            <a:r>
              <a:rPr lang="hu-HU" dirty="0" smtClean="0">
                <a:latin typeface="+mj-lt"/>
              </a:rPr>
              <a:t>)</a:t>
            </a:r>
          </a:p>
          <a:p>
            <a:pPr lvl="1" algn="just"/>
            <a:r>
              <a:rPr lang="hu-HU" dirty="0" err="1" smtClean="0">
                <a:latin typeface="+mj-lt"/>
              </a:rPr>
              <a:t>RMB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introduction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to</a:t>
            </a:r>
            <a:r>
              <a:rPr lang="hu-HU" dirty="0" smtClean="0">
                <a:latin typeface="+mj-lt"/>
              </a:rPr>
              <a:t> SDR </a:t>
            </a:r>
            <a:r>
              <a:rPr lang="hu-HU" dirty="0" err="1" smtClean="0">
                <a:latin typeface="+mj-lt"/>
              </a:rPr>
              <a:t>currencies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4</a:t>
            </a:fld>
            <a:endParaRPr lang="hu-HU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260648"/>
            <a:ext cx="7345363" cy="647700"/>
          </a:xfrm>
        </p:spPr>
        <p:txBody>
          <a:bodyPr>
            <a:noAutofit/>
          </a:bodyPr>
          <a:lstStyle/>
          <a:p>
            <a:r>
              <a:rPr lang="hu-HU" sz="2800" b="1" dirty="0" err="1" smtClean="0">
                <a:latin typeface="+mj-lt"/>
              </a:rPr>
              <a:t>Past</a:t>
            </a:r>
            <a:r>
              <a:rPr lang="hu-HU" sz="2800" b="1" dirty="0" smtClean="0">
                <a:latin typeface="+mj-lt"/>
              </a:rPr>
              <a:t>, </a:t>
            </a:r>
            <a:r>
              <a:rPr lang="hu-HU" sz="2800" b="1" dirty="0" err="1" smtClean="0">
                <a:latin typeface="+mj-lt"/>
              </a:rPr>
              <a:t>present</a:t>
            </a:r>
            <a:r>
              <a:rPr lang="hu-HU" sz="2800" b="1" dirty="0" smtClean="0">
                <a:latin typeface="+mj-lt"/>
              </a:rPr>
              <a:t> and </a:t>
            </a:r>
            <a:r>
              <a:rPr lang="hu-HU" sz="2800" b="1" dirty="0" err="1" smtClean="0">
                <a:latin typeface="+mj-lt"/>
              </a:rPr>
              <a:t>future</a:t>
            </a:r>
            <a:r>
              <a:rPr lang="hu-HU" sz="2800" b="1" dirty="0" smtClean="0">
                <a:latin typeface="+mj-lt"/>
              </a:rPr>
              <a:t> of </a:t>
            </a:r>
            <a:r>
              <a:rPr lang="hu-HU" sz="2800" b="1" dirty="0" err="1" smtClean="0">
                <a:latin typeface="+mj-lt"/>
              </a:rPr>
              <a:t>reforms</a:t>
            </a:r>
            <a:endParaRPr lang="hu-HU" sz="2800" dirty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5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1115194" y="1196752"/>
            <a:ext cx="7561262" cy="504056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romanUcPeriod"/>
            </a:pPr>
            <a:r>
              <a:rPr lang="hu-HU" sz="1500" b="1" u="sng" dirty="0" err="1" smtClean="0">
                <a:latin typeface="+mj-lt"/>
              </a:rPr>
              <a:t>Current</a:t>
            </a:r>
            <a:r>
              <a:rPr lang="hu-HU" sz="1500" b="1" u="sng" dirty="0" smtClean="0">
                <a:latin typeface="+mj-lt"/>
              </a:rPr>
              <a:t> account </a:t>
            </a:r>
            <a:r>
              <a:rPr lang="hu-HU" sz="1500" b="1" u="sng" dirty="0" err="1" smtClean="0">
                <a:latin typeface="+mj-lt"/>
              </a:rPr>
              <a:t>liberalization</a:t>
            </a:r>
            <a:r>
              <a:rPr lang="hu-HU" sz="1500" b="1" u="sng" dirty="0" smtClean="0">
                <a:latin typeface="+mj-lt"/>
              </a:rPr>
              <a:t> (</a:t>
            </a:r>
            <a:r>
              <a:rPr lang="hu-HU" sz="1500" b="1" u="sng" dirty="0" err="1" smtClean="0">
                <a:latin typeface="+mj-lt"/>
              </a:rPr>
              <a:t>from</a:t>
            </a:r>
            <a:r>
              <a:rPr lang="hu-HU" sz="1500" b="1" u="sng" dirty="0" smtClean="0">
                <a:latin typeface="+mj-lt"/>
              </a:rPr>
              <a:t> 1980’s-)</a:t>
            </a:r>
          </a:p>
          <a:p>
            <a:pPr marL="685800" lvl="1" indent="-342900"/>
            <a:r>
              <a:rPr lang="hu-HU" sz="1300" dirty="0" smtClean="0">
                <a:latin typeface="+mj-lt"/>
              </a:rPr>
              <a:t>WTO </a:t>
            </a:r>
            <a:r>
              <a:rPr lang="hu-HU" sz="1300" dirty="0" err="1" smtClean="0">
                <a:latin typeface="+mj-lt"/>
              </a:rPr>
              <a:t>membership</a:t>
            </a:r>
            <a:r>
              <a:rPr lang="hu-HU" sz="1300" dirty="0" smtClean="0">
                <a:latin typeface="+mj-lt"/>
              </a:rPr>
              <a:t> (2001)</a:t>
            </a:r>
          </a:p>
          <a:p>
            <a:pPr marL="685800" lvl="1" indent="-342900"/>
            <a:r>
              <a:rPr lang="hu-HU" sz="1300" dirty="0" err="1" smtClean="0"/>
              <a:t>Renminbi</a:t>
            </a:r>
            <a:r>
              <a:rPr lang="hu-HU" sz="1300" dirty="0" smtClean="0"/>
              <a:t> </a:t>
            </a:r>
            <a:r>
              <a:rPr lang="hu-HU" sz="1300" dirty="0" err="1" smtClean="0"/>
              <a:t>settlement</a:t>
            </a:r>
            <a:r>
              <a:rPr lang="hu-HU" sz="1300" dirty="0" smtClean="0"/>
              <a:t> </a:t>
            </a:r>
            <a:r>
              <a:rPr lang="hu-HU" sz="1300" dirty="0" err="1" smtClean="0"/>
              <a:t>liberalization</a:t>
            </a:r>
            <a:r>
              <a:rPr lang="hu-HU" sz="1300" dirty="0" smtClean="0"/>
              <a:t> (Trade </a:t>
            </a:r>
            <a:r>
              <a:rPr lang="hu-HU" sz="1300" dirty="0" err="1" smtClean="0"/>
              <a:t>settlement</a:t>
            </a:r>
            <a:r>
              <a:rPr lang="hu-HU" sz="1300" dirty="0" smtClean="0"/>
              <a:t> </a:t>
            </a:r>
            <a:r>
              <a:rPr lang="hu-HU" sz="1300" dirty="0" err="1" smtClean="0"/>
              <a:t>Scheme</a:t>
            </a:r>
            <a:r>
              <a:rPr lang="hu-HU" sz="1300" dirty="0" smtClean="0"/>
              <a:t> </a:t>
            </a:r>
            <a:r>
              <a:rPr lang="hu-HU" sz="1300" dirty="0" err="1" smtClean="0"/>
              <a:t>-Pilot</a:t>
            </a:r>
            <a:r>
              <a:rPr lang="hu-HU" sz="1300" dirty="0" smtClean="0"/>
              <a:t> program 2009) </a:t>
            </a:r>
          </a:p>
          <a:p>
            <a:pPr marL="342900" indent="-342900">
              <a:buFont typeface="+mj-lt"/>
              <a:buAutoNum type="romanUcPeriod"/>
            </a:pPr>
            <a:r>
              <a:rPr lang="hu-HU" sz="1500" b="1" u="sng" dirty="0" smtClean="0">
                <a:solidFill>
                  <a:srgbClr val="FF0000"/>
                </a:solidFill>
                <a:latin typeface="+mj-lt"/>
              </a:rPr>
              <a:t>Capital </a:t>
            </a:r>
            <a:r>
              <a:rPr lang="hu-HU" sz="1500" b="1" u="sng" dirty="0" smtClean="0">
                <a:solidFill>
                  <a:srgbClr val="FF0000"/>
                </a:solidFill>
              </a:rPr>
              <a:t>account </a:t>
            </a:r>
            <a:r>
              <a:rPr lang="hu-HU" sz="1500" b="1" u="sng" dirty="0" err="1" smtClean="0">
                <a:solidFill>
                  <a:srgbClr val="FF0000"/>
                </a:solidFill>
              </a:rPr>
              <a:t>liberalization</a:t>
            </a:r>
            <a:endParaRPr lang="hu-HU" sz="1500" b="1" u="sng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hu-HU" sz="1300" b="1" dirty="0" err="1" smtClean="0">
                <a:latin typeface="+mj-lt"/>
              </a:rPr>
              <a:t>inflows</a:t>
            </a:r>
            <a:endParaRPr lang="hu-HU" sz="1300" b="1" dirty="0" smtClean="0">
              <a:latin typeface="+mj-lt"/>
            </a:endParaRPr>
          </a:p>
          <a:p>
            <a:pPr lvl="2"/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FDI</a:t>
            </a:r>
            <a:r>
              <a:rPr lang="hu-HU" sz="1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inflows</a:t>
            </a:r>
            <a:r>
              <a:rPr lang="hu-HU" sz="1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hu-HU" sz="1300" dirty="0" smtClean="0">
                <a:latin typeface="+mj-lt"/>
              </a:rPr>
              <a:t>(</a:t>
            </a:r>
            <a:r>
              <a:rPr lang="hu-HU" sz="1300" dirty="0" err="1" smtClean="0">
                <a:latin typeface="+mj-lt"/>
              </a:rPr>
              <a:t>process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started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</a:t>
            </a:r>
            <a:r>
              <a:rPr lang="hu-HU" sz="1300" dirty="0" smtClean="0">
                <a:latin typeface="+mj-lt"/>
              </a:rPr>
              <a:t> 1990)</a:t>
            </a:r>
          </a:p>
          <a:p>
            <a:pPr lvl="2"/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QFII</a:t>
            </a:r>
            <a:r>
              <a:rPr lang="hu-HU" sz="1300" b="1" dirty="0" smtClean="0">
                <a:latin typeface="+mj-lt"/>
              </a:rPr>
              <a:t> </a:t>
            </a:r>
            <a:r>
              <a:rPr lang="hu-HU" sz="1300" dirty="0" smtClean="0">
                <a:latin typeface="+mj-lt"/>
              </a:rPr>
              <a:t>(</a:t>
            </a:r>
            <a:r>
              <a:rPr lang="hu-HU" sz="1300" dirty="0" err="1" smtClean="0">
                <a:latin typeface="+mj-lt"/>
              </a:rPr>
              <a:t>Qualifided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foreign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Institutional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Investor</a:t>
            </a:r>
            <a:r>
              <a:rPr lang="hu-HU" sz="1300" dirty="0" smtClean="0">
                <a:latin typeface="+mj-lt"/>
              </a:rPr>
              <a:t>) (2003)</a:t>
            </a:r>
          </a:p>
          <a:p>
            <a:pPr lvl="2"/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Interbank</a:t>
            </a:r>
            <a:r>
              <a:rPr lang="hu-HU" sz="1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bond</a:t>
            </a:r>
            <a:r>
              <a:rPr lang="hu-HU" sz="1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programme</a:t>
            </a:r>
            <a:r>
              <a:rPr lang="hu-HU" sz="1300" dirty="0" smtClean="0">
                <a:latin typeface="+mj-lt"/>
              </a:rPr>
              <a:t>, </a:t>
            </a:r>
            <a:r>
              <a:rPr lang="hu-HU" sz="1300" dirty="0" err="1" smtClean="0">
                <a:latin typeface="+mj-lt"/>
              </a:rPr>
              <a:t>central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banks</a:t>
            </a:r>
            <a:r>
              <a:rPr lang="hu-HU" sz="1300" dirty="0" smtClean="0">
                <a:latin typeface="+mj-lt"/>
              </a:rPr>
              <a:t> and </a:t>
            </a:r>
            <a:r>
              <a:rPr lang="hu-HU" sz="1300" dirty="0" err="1" smtClean="0">
                <a:latin typeface="+mj-lt"/>
              </a:rPr>
              <a:t>foreign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settlement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banks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can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invest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Chinese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bondmarket</a:t>
            </a:r>
            <a:r>
              <a:rPr lang="hu-HU" sz="1300" dirty="0" smtClean="0">
                <a:latin typeface="+mj-lt"/>
              </a:rPr>
              <a:t> (2010), </a:t>
            </a:r>
            <a:r>
              <a:rPr lang="hu-HU" sz="1300" dirty="0" err="1" smtClean="0">
                <a:latin typeface="+mj-lt"/>
              </a:rPr>
              <a:t>NBH</a:t>
            </a:r>
            <a:r>
              <a:rPr lang="hu-HU" sz="1300" dirty="0" smtClean="0">
                <a:latin typeface="+mj-lt"/>
              </a:rPr>
              <a:t> is </a:t>
            </a:r>
            <a:r>
              <a:rPr lang="hu-HU" sz="1300" dirty="0" err="1" smtClean="0">
                <a:latin typeface="+mj-lt"/>
              </a:rPr>
              <a:t>negotiating</a:t>
            </a:r>
            <a:r>
              <a:rPr lang="hu-HU" sz="1300" dirty="0" smtClean="0">
                <a:latin typeface="+mj-lt"/>
              </a:rPr>
              <a:t>  </a:t>
            </a:r>
            <a:r>
              <a:rPr lang="hu-HU" sz="1300" dirty="0" err="1" smtClean="0">
                <a:latin typeface="+mj-lt"/>
              </a:rPr>
              <a:t>this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issue</a:t>
            </a:r>
            <a:endParaRPr lang="hu-HU" sz="1300" dirty="0" smtClean="0">
              <a:latin typeface="+mj-lt"/>
            </a:endParaRPr>
          </a:p>
          <a:p>
            <a:pPr lvl="2"/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RQFII</a:t>
            </a:r>
            <a:r>
              <a:rPr lang="hu-HU" sz="1300" b="1" dirty="0" smtClean="0">
                <a:latin typeface="+mj-lt"/>
              </a:rPr>
              <a:t> </a:t>
            </a:r>
            <a:r>
              <a:rPr lang="hu-HU" sz="1300" dirty="0" smtClean="0">
                <a:latin typeface="+mj-lt"/>
              </a:rPr>
              <a:t>(</a:t>
            </a:r>
            <a:r>
              <a:rPr lang="hu-HU" sz="1300" dirty="0" err="1" smtClean="0">
                <a:latin typeface="+mj-lt"/>
              </a:rPr>
              <a:t>RMB</a:t>
            </a:r>
            <a:r>
              <a:rPr lang="hu-HU" sz="1300" dirty="0" smtClean="0">
                <a:latin typeface="+mj-lt"/>
              </a:rPr>
              <a:t> – </a:t>
            </a:r>
            <a:r>
              <a:rPr lang="hu-HU" sz="1300" dirty="0" err="1" smtClean="0">
                <a:latin typeface="+mj-lt"/>
              </a:rPr>
              <a:t>Qualified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Foreign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Investment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Institution</a:t>
            </a:r>
            <a:r>
              <a:rPr lang="hu-HU" sz="1300" dirty="0" smtClean="0">
                <a:latin typeface="+mj-lt"/>
              </a:rPr>
              <a:t>) – permit </a:t>
            </a:r>
            <a:r>
              <a:rPr lang="hu-HU" sz="1300" dirty="0" err="1" smtClean="0"/>
              <a:t>certain</a:t>
            </a:r>
            <a:r>
              <a:rPr lang="hu-HU" sz="1300" dirty="0" smtClean="0"/>
              <a:t> </a:t>
            </a:r>
            <a:r>
              <a:rPr lang="hu-HU" sz="1300" dirty="0" err="1" smtClean="0"/>
              <a:t>foreign</a:t>
            </a:r>
            <a:r>
              <a:rPr lang="hu-HU" sz="1300" dirty="0" smtClean="0"/>
              <a:t> </a:t>
            </a:r>
            <a:r>
              <a:rPr lang="hu-HU" sz="1300" dirty="0" err="1" smtClean="0"/>
              <a:t>RMB</a:t>
            </a:r>
            <a:r>
              <a:rPr lang="hu-HU" sz="1300" dirty="0" smtClean="0"/>
              <a:t> </a:t>
            </a:r>
            <a:r>
              <a:rPr lang="hu-HU" sz="1300" dirty="0" err="1" smtClean="0"/>
              <a:t>investments</a:t>
            </a:r>
            <a:r>
              <a:rPr lang="hu-HU" sz="1300" dirty="0" smtClean="0"/>
              <a:t> </a:t>
            </a:r>
            <a:r>
              <a:rPr lang="hu-HU" sz="1300" dirty="0" err="1" smtClean="0"/>
              <a:t>in</a:t>
            </a:r>
            <a:r>
              <a:rPr lang="hu-HU" sz="1300" dirty="0" smtClean="0"/>
              <a:t> </a:t>
            </a:r>
            <a:r>
              <a:rPr lang="hu-HU" sz="1300" dirty="0" err="1" smtClean="0"/>
              <a:t>Chinese</a:t>
            </a:r>
            <a:r>
              <a:rPr lang="hu-HU" sz="1300" dirty="0" smtClean="0"/>
              <a:t> </a:t>
            </a:r>
            <a:r>
              <a:rPr lang="hu-HU" sz="1300" dirty="0" err="1" smtClean="0"/>
              <a:t>bond</a:t>
            </a:r>
            <a:r>
              <a:rPr lang="hu-HU" sz="1300" dirty="0" smtClean="0"/>
              <a:t> and </a:t>
            </a:r>
            <a:r>
              <a:rPr lang="hu-HU" sz="1300" dirty="0" err="1" smtClean="0"/>
              <a:t>equity</a:t>
            </a:r>
            <a:r>
              <a:rPr lang="hu-HU" sz="1300" dirty="0" smtClean="0"/>
              <a:t> market </a:t>
            </a:r>
            <a:r>
              <a:rPr lang="hu-HU" sz="1300" dirty="0" smtClean="0">
                <a:latin typeface="+mj-lt"/>
              </a:rPr>
              <a:t>(2011) </a:t>
            </a:r>
          </a:p>
          <a:p>
            <a:pPr lvl="2"/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QFII</a:t>
            </a:r>
            <a:r>
              <a:rPr lang="hu-HU" sz="1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és </a:t>
            </a:r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RQFII</a:t>
            </a:r>
            <a:r>
              <a:rPr lang="hu-HU" sz="13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quotas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increase</a:t>
            </a:r>
            <a:r>
              <a:rPr lang="hu-HU" sz="1300" dirty="0" smtClean="0">
                <a:latin typeface="+mj-lt"/>
              </a:rPr>
              <a:t> (2012)</a:t>
            </a:r>
          </a:p>
          <a:p>
            <a:pPr lvl="1"/>
            <a:r>
              <a:rPr lang="hu-HU" sz="1300" b="1" dirty="0" err="1" smtClean="0">
                <a:latin typeface="+mj-lt"/>
              </a:rPr>
              <a:t>outflows</a:t>
            </a:r>
            <a:endParaRPr lang="hu-HU" sz="1300" b="1" dirty="0" smtClean="0">
              <a:latin typeface="+mj-lt"/>
            </a:endParaRPr>
          </a:p>
          <a:p>
            <a:pPr lvl="2"/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QDII</a:t>
            </a:r>
            <a:r>
              <a:rPr lang="hu-HU" sz="1300" dirty="0" smtClean="0">
                <a:latin typeface="+mj-lt"/>
              </a:rPr>
              <a:t> (</a:t>
            </a:r>
            <a:r>
              <a:rPr lang="hu-HU" sz="1300" dirty="0" err="1" smtClean="0">
                <a:latin typeface="+mj-lt"/>
              </a:rPr>
              <a:t>Qualified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Domestic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Institutinal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Investor</a:t>
            </a:r>
            <a:r>
              <a:rPr lang="hu-HU" sz="1300" dirty="0" smtClean="0">
                <a:latin typeface="+mj-lt"/>
              </a:rPr>
              <a:t>) permit </a:t>
            </a:r>
            <a:r>
              <a:rPr lang="hu-HU" sz="1300" dirty="0" err="1" smtClean="0">
                <a:latin typeface="+mj-lt"/>
              </a:rPr>
              <a:t>conversion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to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RMB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currency</a:t>
            </a:r>
            <a:r>
              <a:rPr lang="hu-HU" sz="1300" dirty="0" smtClean="0">
                <a:latin typeface="+mj-lt"/>
              </a:rPr>
              <a:t> and </a:t>
            </a:r>
            <a:r>
              <a:rPr lang="hu-HU" sz="1300" dirty="0" err="1" smtClean="0">
                <a:latin typeface="+mj-lt"/>
              </a:rPr>
              <a:t>foreign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investment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opportunities</a:t>
            </a:r>
            <a:r>
              <a:rPr lang="hu-HU" sz="1300" dirty="0" smtClean="0">
                <a:latin typeface="+mj-lt"/>
              </a:rPr>
              <a:t> (2006)</a:t>
            </a:r>
          </a:p>
          <a:p>
            <a:pPr lvl="2"/>
            <a:r>
              <a:rPr lang="hu-HU" sz="1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ODI</a:t>
            </a:r>
            <a:r>
              <a:rPr lang="hu-HU" sz="1300" dirty="0" smtClean="0">
                <a:latin typeface="+mj-lt"/>
              </a:rPr>
              <a:t> (</a:t>
            </a:r>
            <a:r>
              <a:rPr lang="hu-HU" sz="1300" dirty="0" err="1" smtClean="0">
                <a:latin typeface="+mj-lt"/>
              </a:rPr>
              <a:t>Overshore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Direct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Investment</a:t>
            </a:r>
            <a:r>
              <a:rPr lang="hu-HU" sz="1300" dirty="0" smtClean="0">
                <a:latin typeface="+mj-lt"/>
              </a:rPr>
              <a:t>) -  </a:t>
            </a:r>
            <a:r>
              <a:rPr lang="hu-HU" sz="1300" dirty="0" err="1" smtClean="0">
                <a:latin typeface="+mj-lt"/>
              </a:rPr>
              <a:t>domestic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institutions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can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take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RMB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oversea</a:t>
            </a:r>
            <a:r>
              <a:rPr lang="hu-HU" sz="1300" dirty="0" smtClean="0">
                <a:latin typeface="+mj-lt"/>
              </a:rPr>
              <a:t>  </a:t>
            </a:r>
            <a:r>
              <a:rPr lang="hu-HU" sz="1300" dirty="0" err="1" smtClean="0">
                <a:latin typeface="+mj-lt"/>
              </a:rPr>
              <a:t>to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accomplish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FDI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investments</a:t>
            </a:r>
            <a:r>
              <a:rPr lang="hu-HU" sz="1300" dirty="0" smtClean="0">
                <a:latin typeface="+mj-lt"/>
              </a:rPr>
              <a:t> (2011)</a:t>
            </a:r>
          </a:p>
          <a:p>
            <a:pPr marL="342900" indent="-342900">
              <a:buFont typeface="+mj-lt"/>
              <a:buAutoNum type="romanUcPeriod"/>
            </a:pPr>
            <a:r>
              <a:rPr lang="hu-HU" sz="1500" b="1" u="sng" dirty="0" smtClean="0">
                <a:latin typeface="+mj-lt"/>
              </a:rPr>
              <a:t>Exchange </a:t>
            </a:r>
            <a:r>
              <a:rPr lang="hu-HU" sz="1500" b="1" u="sng" dirty="0" err="1" smtClean="0">
                <a:latin typeface="+mj-lt"/>
              </a:rPr>
              <a:t>rate</a:t>
            </a:r>
            <a:r>
              <a:rPr lang="hu-HU" sz="1500" b="1" u="sng" dirty="0" smtClean="0">
                <a:latin typeface="+mj-lt"/>
              </a:rPr>
              <a:t> </a:t>
            </a:r>
            <a:r>
              <a:rPr lang="hu-HU" sz="1500" b="1" u="sng" dirty="0" err="1" smtClean="0">
                <a:latin typeface="+mj-lt"/>
              </a:rPr>
              <a:t>regime</a:t>
            </a:r>
            <a:r>
              <a:rPr lang="hu-HU" sz="1500" b="1" u="sng" dirty="0" smtClean="0">
                <a:latin typeface="+mj-lt"/>
              </a:rPr>
              <a:t> and </a:t>
            </a:r>
            <a:r>
              <a:rPr lang="hu-HU" sz="1500" b="1" u="sng" dirty="0" err="1" smtClean="0">
                <a:latin typeface="+mj-lt"/>
              </a:rPr>
              <a:t>FX</a:t>
            </a:r>
            <a:r>
              <a:rPr lang="hu-HU" sz="1500" b="1" u="sng" dirty="0" smtClean="0">
                <a:latin typeface="+mj-lt"/>
              </a:rPr>
              <a:t> </a:t>
            </a:r>
            <a:r>
              <a:rPr lang="hu-HU" sz="1500" b="1" u="sng" dirty="0" err="1" smtClean="0">
                <a:latin typeface="+mj-lt"/>
              </a:rPr>
              <a:t>liberalization</a:t>
            </a:r>
            <a:endParaRPr lang="hu-HU" sz="1500" b="1" u="sng" dirty="0" smtClean="0">
              <a:latin typeface="+mj-lt"/>
            </a:endParaRPr>
          </a:p>
          <a:p>
            <a:pPr marL="685800" lvl="1" indent="-342900"/>
            <a:r>
              <a:rPr lang="hu-HU" sz="1300" dirty="0" err="1" smtClean="0">
                <a:latin typeface="+mj-lt"/>
              </a:rPr>
              <a:t>Onshore</a:t>
            </a:r>
            <a:r>
              <a:rPr lang="hu-HU" sz="1300" dirty="0" smtClean="0">
                <a:latin typeface="+mj-lt"/>
              </a:rPr>
              <a:t> market: Fixed </a:t>
            </a:r>
            <a:r>
              <a:rPr lang="hu-HU" sz="1300" dirty="0" err="1" smtClean="0">
                <a:latin typeface="+mj-lt"/>
              </a:rPr>
              <a:t>exchange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rate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regime</a:t>
            </a:r>
            <a:r>
              <a:rPr lang="hu-HU" sz="1300" dirty="0" smtClean="0">
                <a:latin typeface="+mj-lt"/>
              </a:rPr>
              <a:t> + </a:t>
            </a:r>
            <a:r>
              <a:rPr lang="hu-HU" sz="1300" dirty="0" err="1" smtClean="0">
                <a:latin typeface="+mj-lt"/>
              </a:rPr>
              <a:t>liberalized</a:t>
            </a:r>
            <a:r>
              <a:rPr lang="hu-HU" sz="1300" dirty="0" smtClean="0">
                <a:latin typeface="+mj-lt"/>
              </a:rPr>
              <a:t> offshore market (</a:t>
            </a:r>
            <a:r>
              <a:rPr lang="hu-HU" sz="1300" dirty="0" err="1" smtClean="0">
                <a:latin typeface="+mj-lt"/>
              </a:rPr>
              <a:t>CNY</a:t>
            </a:r>
            <a:r>
              <a:rPr lang="hu-HU" sz="1300" dirty="0" smtClean="0">
                <a:latin typeface="+mj-lt"/>
              </a:rPr>
              <a:t>, </a:t>
            </a:r>
            <a:r>
              <a:rPr lang="hu-HU" sz="1300" dirty="0" err="1" smtClean="0">
                <a:latin typeface="+mj-lt"/>
              </a:rPr>
              <a:t>CNH</a:t>
            </a:r>
            <a:r>
              <a:rPr lang="hu-HU" sz="1300" dirty="0" smtClean="0">
                <a:latin typeface="+mj-lt"/>
              </a:rPr>
              <a:t>)</a:t>
            </a:r>
          </a:p>
          <a:p>
            <a:pPr marL="685800" lvl="1" indent="-342900"/>
            <a:r>
              <a:rPr lang="hu-HU" sz="1300" dirty="0" err="1" smtClean="0">
                <a:latin typeface="+mj-lt"/>
              </a:rPr>
              <a:t>Widening</a:t>
            </a:r>
            <a:r>
              <a:rPr lang="hu-HU" sz="1300" dirty="0" smtClean="0">
                <a:latin typeface="+mj-lt"/>
              </a:rPr>
              <a:t> of </a:t>
            </a:r>
            <a:r>
              <a:rPr lang="hu-HU" sz="1300" dirty="0" err="1" smtClean="0">
                <a:latin typeface="+mj-lt"/>
              </a:rPr>
              <a:t>FX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trading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band</a:t>
            </a:r>
            <a:r>
              <a:rPr lang="hu-HU" sz="1300" dirty="0" smtClean="0">
                <a:latin typeface="+mj-lt"/>
              </a:rPr>
              <a:t> (+/- 1% , 2012) (+/-2% , 2014)</a:t>
            </a:r>
          </a:p>
          <a:p>
            <a:pPr marL="685800" lvl="1" indent="-342900"/>
            <a:r>
              <a:rPr lang="hu-HU" sz="1300" dirty="0" err="1" smtClean="0">
                <a:latin typeface="+mj-lt"/>
              </a:rPr>
              <a:t>Broaden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/>
              <a:t>o</a:t>
            </a:r>
            <a:r>
              <a:rPr lang="hu-HU" sz="1300" dirty="0" err="1" smtClean="0">
                <a:latin typeface="+mj-lt"/>
              </a:rPr>
              <a:t>nshore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quoted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currency</a:t>
            </a:r>
            <a:r>
              <a:rPr lang="hu-HU" sz="1300" dirty="0" smtClean="0">
                <a:latin typeface="+mj-lt"/>
              </a:rPr>
              <a:t> </a:t>
            </a:r>
            <a:r>
              <a:rPr lang="hu-HU" sz="1300" dirty="0" err="1" smtClean="0">
                <a:latin typeface="+mj-lt"/>
              </a:rPr>
              <a:t>group</a:t>
            </a:r>
            <a:r>
              <a:rPr lang="hu-HU" sz="1300" dirty="0" smtClean="0">
                <a:latin typeface="+mj-lt"/>
              </a:rPr>
              <a:t> (2012 -)</a:t>
            </a:r>
          </a:p>
          <a:p>
            <a:pPr lvl="1">
              <a:buNone/>
            </a:pPr>
            <a:endParaRPr lang="hu-HU" sz="13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4572000" y="1178170"/>
            <a:ext cx="4104456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3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Investments</a:t>
            </a:r>
            <a:r>
              <a:rPr lang="hu-HU" sz="13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3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hu-HU" sz="13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3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QFII</a:t>
            </a:r>
            <a:r>
              <a:rPr lang="hu-HU" sz="13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u-HU" sz="13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QDII</a:t>
            </a:r>
            <a:r>
              <a:rPr lang="hu-HU" sz="13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hu-HU" sz="13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RQFII</a:t>
            </a:r>
            <a:r>
              <a:rPr lang="hu-HU" sz="13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3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programs</a:t>
            </a:r>
            <a:r>
              <a:rPr lang="hu-HU" sz="13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hu-HU" sz="13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bn</a:t>
            </a:r>
            <a:r>
              <a:rPr lang="hu-HU" sz="13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USD)</a:t>
            </a:r>
          </a:p>
          <a:p>
            <a:endParaRPr lang="hu-HU" sz="13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3635896" y="6492875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6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pic>
        <p:nvPicPr>
          <p:cNvPr id="9" name="Tartalom helye 8"/>
          <p:cNvPicPr>
            <a:picLocks noGrp="1"/>
          </p:cNvPicPr>
          <p:nvPr>
            <p:ph idx="1"/>
          </p:nvPr>
        </p:nvPicPr>
        <p:blipFill>
          <a:blip r:embed="rId3" cstate="print"/>
          <a:srcRect l="5338" t="12152" r="56797" b="7458"/>
          <a:stretch>
            <a:fillRect/>
          </a:stretch>
        </p:blipFill>
        <p:spPr bwMode="auto">
          <a:xfrm>
            <a:off x="611188" y="1557362"/>
            <a:ext cx="39608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2050" t="30344" r="54293" b="20201"/>
          <a:stretch>
            <a:fillRect/>
          </a:stretch>
        </p:blipFill>
        <p:spPr bwMode="auto">
          <a:xfrm>
            <a:off x="4572000" y="1557338"/>
            <a:ext cx="4104456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683568" y="1196752"/>
            <a:ext cx="36004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3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Capital Account </a:t>
            </a:r>
            <a:r>
              <a:rPr lang="hu-HU" sz="13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Openness</a:t>
            </a:r>
            <a:endParaRPr lang="hu-HU" sz="13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187450" y="180000"/>
            <a:ext cx="7345363" cy="759189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 smtClean="0"/>
              <a:t>China’s c</a:t>
            </a:r>
            <a:r>
              <a:rPr lang="hu-HU" sz="2600" b="1" dirty="0" smtClean="0"/>
              <a:t>a</a:t>
            </a:r>
            <a:r>
              <a:rPr lang="en-US" sz="2600" b="1" dirty="0" err="1" smtClean="0"/>
              <a:t>pital</a:t>
            </a:r>
            <a:r>
              <a:rPr lang="en-US" sz="2600" b="1" dirty="0" smtClean="0"/>
              <a:t> account is still closed in international </a:t>
            </a:r>
            <a:r>
              <a:rPr lang="en-US" sz="2600" b="1" dirty="0" err="1" smtClean="0"/>
              <a:t>comparision</a:t>
            </a:r>
            <a:r>
              <a:rPr lang="hu-HU" sz="2600" b="1" dirty="0" smtClean="0"/>
              <a:t>, </a:t>
            </a:r>
            <a:r>
              <a:rPr lang="hu-HU" sz="2600" b="1" dirty="0" err="1" smtClean="0"/>
              <a:t>but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it</a:t>
            </a:r>
            <a:r>
              <a:rPr lang="hu-HU" sz="2600" b="1" dirty="0" smtClean="0"/>
              <a:t> is </a:t>
            </a:r>
            <a:r>
              <a:rPr lang="hu-HU" sz="2600" b="1" dirty="0" err="1" smtClean="0"/>
              <a:t>improving</a:t>
            </a:r>
            <a:endParaRPr lang="hu-HU" sz="2600" b="1" dirty="0"/>
          </a:p>
        </p:txBody>
      </p:sp>
      <p:sp>
        <p:nvSpPr>
          <p:cNvPr id="16" name="Oval 15"/>
          <p:cNvSpPr/>
          <p:nvPr/>
        </p:nvSpPr>
        <p:spPr>
          <a:xfrm>
            <a:off x="1115616" y="4149080"/>
            <a:ext cx="216197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 smtClean="0">
                <a:latin typeface="+mj-lt"/>
              </a:rPr>
              <a:t>History confirms that international investments may grow fast after abolishing capital controls</a:t>
            </a:r>
            <a:endParaRPr lang="en-GB" sz="2400" b="1" dirty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6516216" y="6492875"/>
            <a:ext cx="1700212" cy="365125"/>
          </a:xfrm>
        </p:spPr>
        <p:txBody>
          <a:bodyPr/>
          <a:lstStyle/>
          <a:p>
            <a:r>
              <a:rPr lang="hu-HU" dirty="0" err="1" smtClean="0">
                <a:latin typeface="+mj-lt"/>
              </a:rPr>
              <a:t>Source</a:t>
            </a:r>
            <a:r>
              <a:rPr lang="hu-HU" dirty="0" smtClean="0">
                <a:latin typeface="+mj-lt"/>
              </a:rPr>
              <a:t>: IMF</a:t>
            </a:r>
            <a:endParaRPr lang="hu-HU" dirty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7</a:t>
            </a:fld>
            <a:endParaRPr lang="hu-HU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125" t="33333" r="33263" b="22567"/>
          <a:stretch>
            <a:fillRect/>
          </a:stretch>
        </p:blipFill>
        <p:spPr bwMode="auto">
          <a:xfrm>
            <a:off x="1187450" y="2276872"/>
            <a:ext cx="6985000" cy="396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artalom helye 13"/>
          <p:cNvSpPr>
            <a:spLocks noGrp="1"/>
          </p:cNvSpPr>
          <p:nvPr>
            <p:ph idx="10"/>
          </p:nvPr>
        </p:nvSpPr>
        <p:spPr>
          <a:xfrm>
            <a:off x="1403648" y="1556792"/>
            <a:ext cx="6156176" cy="5760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dirty="0" smtClean="0">
                <a:solidFill>
                  <a:schemeClr val="accent5"/>
                </a:solidFill>
              </a:rPr>
              <a:t>Increase in gross international assets during five years following capital account liberalization</a:t>
            </a:r>
            <a:endParaRPr lang="en-GB" sz="18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180000"/>
            <a:ext cx="7345362" cy="759189"/>
          </a:xfrm>
        </p:spPr>
        <p:txBody>
          <a:bodyPr>
            <a:noAutofit/>
          </a:bodyPr>
          <a:lstStyle/>
          <a:p>
            <a:pPr algn="just"/>
            <a:r>
              <a:rPr lang="hu-HU" sz="2700" b="1" dirty="0" smtClean="0">
                <a:latin typeface="+mj-lt"/>
              </a:rPr>
              <a:t>Starting </a:t>
            </a:r>
            <a:r>
              <a:rPr lang="hu-HU" sz="2700" b="1" dirty="0" err="1" smtClean="0">
                <a:latin typeface="+mj-lt"/>
              </a:rPr>
              <a:t>point</a:t>
            </a:r>
            <a:r>
              <a:rPr lang="hu-HU" sz="2700" b="1" dirty="0" smtClean="0">
                <a:latin typeface="+mj-lt"/>
              </a:rPr>
              <a:t>: </a:t>
            </a:r>
            <a:r>
              <a:rPr lang="hu-HU" sz="2700" dirty="0" err="1" smtClean="0">
                <a:latin typeface="+mj-lt"/>
              </a:rPr>
              <a:t>closed</a:t>
            </a:r>
            <a:r>
              <a:rPr lang="hu-HU" sz="2700" dirty="0" smtClean="0">
                <a:latin typeface="+mj-lt"/>
              </a:rPr>
              <a:t> </a:t>
            </a:r>
            <a:r>
              <a:rPr lang="hu-HU" sz="2700" dirty="0" err="1" smtClean="0">
                <a:latin typeface="+mj-lt"/>
              </a:rPr>
              <a:t>capital</a:t>
            </a:r>
            <a:r>
              <a:rPr lang="hu-HU" sz="2700" dirty="0" smtClean="0">
                <a:latin typeface="+mj-lt"/>
              </a:rPr>
              <a:t> account (China)</a:t>
            </a:r>
            <a:br>
              <a:rPr lang="hu-HU" sz="2700" dirty="0" smtClean="0">
                <a:latin typeface="+mj-lt"/>
              </a:rPr>
            </a:br>
            <a:r>
              <a:rPr lang="hu-HU" sz="2700" b="1" dirty="0" err="1" smtClean="0">
                <a:latin typeface="+mj-lt"/>
              </a:rPr>
              <a:t>Endpoint</a:t>
            </a:r>
            <a:r>
              <a:rPr lang="hu-HU" sz="2700" b="1" dirty="0" smtClean="0">
                <a:latin typeface="+mj-lt"/>
              </a:rPr>
              <a:t>: </a:t>
            </a:r>
            <a:r>
              <a:rPr lang="hu-HU" sz="2700" dirty="0" err="1" smtClean="0">
                <a:latin typeface="+mj-lt"/>
              </a:rPr>
              <a:t>opened</a:t>
            </a:r>
            <a:r>
              <a:rPr lang="hu-HU" sz="2700" dirty="0" smtClean="0">
                <a:latin typeface="+mj-lt"/>
              </a:rPr>
              <a:t> </a:t>
            </a:r>
            <a:r>
              <a:rPr lang="hu-HU" sz="2700" dirty="0" err="1" smtClean="0">
                <a:latin typeface="+mj-lt"/>
              </a:rPr>
              <a:t>capital</a:t>
            </a:r>
            <a:r>
              <a:rPr lang="hu-HU" sz="2700" dirty="0" smtClean="0">
                <a:latin typeface="+mj-lt"/>
              </a:rPr>
              <a:t> account (US)</a:t>
            </a:r>
            <a:endParaRPr lang="hu-HU" sz="2700" dirty="0"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1187450" y="2708920"/>
            <a:ext cx="6985000" cy="384165"/>
          </a:xfrm>
        </p:spPr>
        <p:txBody>
          <a:bodyPr>
            <a:noAutofit/>
          </a:bodyPr>
          <a:lstStyle/>
          <a:p>
            <a:pPr algn="ctr"/>
            <a:r>
              <a:rPr lang="hu-HU" sz="1800" b="1" dirty="0" smtClean="0">
                <a:solidFill>
                  <a:schemeClr val="accent5"/>
                </a:solidFill>
              </a:rPr>
              <a:t>International </a:t>
            </a:r>
            <a:r>
              <a:rPr lang="hu-HU" sz="1800" b="1" dirty="0" err="1" smtClean="0">
                <a:solidFill>
                  <a:schemeClr val="accent5"/>
                </a:solidFill>
              </a:rPr>
              <a:t>investment</a:t>
            </a:r>
            <a:r>
              <a:rPr lang="hu-HU" sz="1800" b="1" dirty="0" smtClean="0">
                <a:solidFill>
                  <a:schemeClr val="accent5"/>
                </a:solidFill>
              </a:rPr>
              <a:t> </a:t>
            </a:r>
            <a:r>
              <a:rPr lang="hu-HU" sz="1800" b="1" dirty="0" err="1" smtClean="0">
                <a:solidFill>
                  <a:schemeClr val="accent5"/>
                </a:solidFill>
              </a:rPr>
              <a:t>position</a:t>
            </a:r>
            <a:r>
              <a:rPr lang="hu-HU" sz="1800" b="1" dirty="0" smtClean="0">
                <a:solidFill>
                  <a:schemeClr val="accent5"/>
                </a:solidFill>
              </a:rPr>
              <a:t> (</a:t>
            </a:r>
            <a:r>
              <a:rPr lang="hu-HU" sz="1800" b="1" dirty="0" err="1" smtClean="0">
                <a:solidFill>
                  <a:schemeClr val="accent5"/>
                </a:solidFill>
              </a:rPr>
              <a:t>as</a:t>
            </a:r>
            <a:r>
              <a:rPr lang="hu-HU" sz="1800" b="1" dirty="0" smtClean="0">
                <a:solidFill>
                  <a:schemeClr val="accent5"/>
                </a:solidFill>
              </a:rPr>
              <a:t> a </a:t>
            </a:r>
            <a:r>
              <a:rPr lang="hu-HU" sz="1800" b="1" dirty="0" err="1" smtClean="0">
                <a:solidFill>
                  <a:schemeClr val="accent5"/>
                </a:solidFill>
              </a:rPr>
              <a:t>percentage</a:t>
            </a:r>
            <a:r>
              <a:rPr lang="hu-HU" sz="1800" b="1" dirty="0" smtClean="0">
                <a:solidFill>
                  <a:schemeClr val="accent5"/>
                </a:solidFill>
              </a:rPr>
              <a:t> of </a:t>
            </a:r>
            <a:r>
              <a:rPr lang="hu-HU" sz="1800" b="1" dirty="0" err="1" smtClean="0">
                <a:solidFill>
                  <a:schemeClr val="accent5"/>
                </a:solidFill>
              </a:rPr>
              <a:t>the</a:t>
            </a:r>
            <a:r>
              <a:rPr lang="hu-HU" sz="1800" b="1" dirty="0" smtClean="0">
                <a:solidFill>
                  <a:schemeClr val="accent5"/>
                </a:solidFill>
              </a:rPr>
              <a:t> GDP)</a:t>
            </a:r>
            <a:endParaRPr lang="hu-HU" sz="1800" b="1" dirty="0">
              <a:solidFill>
                <a:schemeClr val="accent5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8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7308304" y="6492875"/>
            <a:ext cx="1700212" cy="365125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IMF </a:t>
            </a:r>
            <a:r>
              <a:rPr lang="hu-HU" dirty="0" err="1" smtClean="0">
                <a:latin typeface="+mj-lt"/>
              </a:rPr>
              <a:t>IFS</a:t>
            </a:r>
            <a:endParaRPr lang="hu-HU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068960"/>
            <a:ext cx="6985000" cy="31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450" y="1268413"/>
            <a:ext cx="698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buFont typeface="Arial" pitchFamily="34" charset="0"/>
              <a:buChar char="•"/>
            </a:pPr>
            <a:r>
              <a:rPr lang="hu-HU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Official</a:t>
            </a:r>
            <a:r>
              <a:rPr lang="hu-HU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reserves</a:t>
            </a:r>
            <a:r>
              <a:rPr lang="hu-HU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account </a:t>
            </a:r>
            <a:r>
              <a:rPr lang="hu-HU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hu-HU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u-HU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vast</a:t>
            </a:r>
            <a:r>
              <a:rPr lang="hu-HU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majority</a:t>
            </a:r>
            <a:r>
              <a:rPr lang="hu-HU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hu-HU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gross</a:t>
            </a:r>
            <a:r>
              <a:rPr lang="hu-HU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  <a:r>
              <a:rPr lang="hu-HU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hu-HU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assets</a:t>
            </a:r>
            <a:endParaRPr lang="hu-HU" dirty="0" smtClean="0">
              <a:solidFill>
                <a:schemeClr val="accent5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Portfolio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inflows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outflows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grow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fastest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future</a:t>
            </a:r>
            <a:endParaRPr lang="hu-HU" dirty="0" smtClean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FDI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inflows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slow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down,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FDI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outflows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hu-HU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increase</a:t>
            </a:r>
            <a:endParaRPr lang="hu-HU" dirty="0" smtClean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3635896" y="6492875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9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16" name="Tartalom helye 12"/>
          <p:cNvSpPr>
            <a:spLocks noGrp="1"/>
          </p:cNvSpPr>
          <p:nvPr>
            <p:ph idx="1"/>
          </p:nvPr>
        </p:nvSpPr>
        <p:spPr>
          <a:xfrm>
            <a:off x="971550" y="1268760"/>
            <a:ext cx="7200900" cy="4968528"/>
          </a:xfrm>
        </p:spPr>
        <p:txBody>
          <a:bodyPr/>
          <a:lstStyle/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/>
              <a:t>China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road</a:t>
            </a:r>
            <a:r>
              <a:rPr lang="hu-HU" sz="3200" dirty="0" smtClean="0"/>
              <a:t> of </a:t>
            </a:r>
            <a:r>
              <a:rPr lang="hu-HU" sz="3200" dirty="0" err="1" smtClean="0"/>
              <a:t>liberalization</a:t>
            </a:r>
            <a:endParaRPr lang="hu-HU" sz="3200" dirty="0" smtClean="0"/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>
                <a:solidFill>
                  <a:srgbClr val="FF0000"/>
                </a:solidFill>
              </a:rPr>
              <a:t>Consequences</a:t>
            </a:r>
            <a:r>
              <a:rPr lang="hu-HU" sz="3200" dirty="0" smtClean="0">
                <a:solidFill>
                  <a:srgbClr val="FF0000"/>
                </a:solidFill>
              </a:rPr>
              <a:t> of </a:t>
            </a:r>
            <a:r>
              <a:rPr lang="hu-HU" sz="3200" dirty="0" err="1" smtClean="0">
                <a:solidFill>
                  <a:srgbClr val="FF0000"/>
                </a:solidFill>
              </a:rPr>
              <a:t>Chinese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capital</a:t>
            </a:r>
            <a:r>
              <a:rPr lang="hu-HU" sz="3200" dirty="0" smtClean="0">
                <a:solidFill>
                  <a:srgbClr val="FF0000"/>
                </a:solidFill>
              </a:rPr>
              <a:t> account </a:t>
            </a:r>
            <a:r>
              <a:rPr lang="hu-HU" sz="3200" dirty="0" err="1" smtClean="0">
                <a:solidFill>
                  <a:srgbClr val="FF0000"/>
                </a:solidFill>
              </a:rPr>
              <a:t>liberalization</a:t>
            </a:r>
            <a:endParaRPr lang="hu-HU" sz="3200" dirty="0" smtClean="0">
              <a:solidFill>
                <a:srgbClr val="FF0000"/>
              </a:solidFill>
            </a:endParaRPr>
          </a:p>
          <a:p>
            <a:pPr marL="360000" indent="-360000" algn="just">
              <a:spcBef>
                <a:spcPts val="1200"/>
              </a:spcBef>
              <a:spcAft>
                <a:spcPts val="1800"/>
              </a:spcAft>
            </a:pPr>
            <a:r>
              <a:rPr lang="hu-HU" sz="3200" dirty="0" err="1" smtClean="0"/>
              <a:t>Hungary’s</a:t>
            </a:r>
            <a:r>
              <a:rPr lang="hu-HU" sz="3200" dirty="0" smtClean="0"/>
              <a:t> </a:t>
            </a:r>
            <a:r>
              <a:rPr lang="hu-HU" sz="3200" dirty="0" err="1" smtClean="0"/>
              <a:t>role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Chinese</a:t>
            </a:r>
            <a:r>
              <a:rPr lang="hu-HU" sz="3200" dirty="0" smtClean="0"/>
              <a:t> </a:t>
            </a:r>
            <a:r>
              <a:rPr lang="hu-HU" sz="3200" dirty="0" err="1" smtClean="0"/>
              <a:t>opening</a:t>
            </a:r>
            <a:r>
              <a:rPr lang="hu-HU" sz="3200" dirty="0" smtClean="0"/>
              <a:t> </a:t>
            </a:r>
            <a:r>
              <a:rPr lang="hu-HU" sz="3200" dirty="0" err="1" smtClean="0"/>
              <a:t>process</a:t>
            </a:r>
            <a:endParaRPr lang="hu-HU" sz="32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87525" y="404813"/>
            <a:ext cx="6984926" cy="63408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3" y="6519827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232157"/>
                </a:solidFill>
                <a:latin typeface="Trebuchet MS"/>
              </a:rPr>
              <a:t>National Bank of Hungary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 - Copy" id="{B8E20EF7-FAB8-45B9-B4C4-1452D0C134BB}" vid="{74E2F97B-35D6-4F0F-9CF5-88A69C83C84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8137</TotalTime>
  <Words>904</Words>
  <Application>Microsoft Office PowerPoint</Application>
  <PresentationFormat>On-screen Show (4:3)</PresentationFormat>
  <Paragraphs>155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</vt:lpstr>
      <vt:lpstr>Future and consequences of the Chinese capital account liberalisation  Zsolt Kuti (Director of Monetary and Financial Analysis) National Bank of Hungary  26 March 2015   </vt:lpstr>
      <vt:lpstr>Slide 2</vt:lpstr>
      <vt:lpstr>Slide 3</vt:lpstr>
      <vt:lpstr>RMB internationalisation – a global deal is forming</vt:lpstr>
      <vt:lpstr>Past, present and future of reforms</vt:lpstr>
      <vt:lpstr>China’s capital account is still closed in international comparision, but it is improving</vt:lpstr>
      <vt:lpstr>History confirms that international investments may grow fast after abolishing capital controls</vt:lpstr>
      <vt:lpstr>Starting point: closed capital account (China) Endpoint: opened capital account (US)</vt:lpstr>
      <vt:lpstr>Slide 9</vt:lpstr>
      <vt:lpstr>RQFII investment quotas are expanding in size and covering more and more countries (bn yuan)</vt:lpstr>
      <vt:lpstr>„China goes abroad”- more OFDI, stabilising IFDI</vt:lpstr>
      <vt:lpstr>The Silk Road Fund – an example of converting official reserves to outward FDI</vt:lpstr>
      <vt:lpstr>FX trading and securities services may grow fastest in the RMB market</vt:lpstr>
      <vt:lpstr>Slide 14</vt:lpstr>
      <vt:lpstr>Hungary has a unique position among CEE countries regarding RMB</vt:lpstr>
      <vt:lpstr>Opportunities for Hungary with Budapest Renminbi Programme</vt:lpstr>
      <vt:lpstr>Co-operation and more work going forward</vt:lpstr>
      <vt:lpstr>Slide 18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Árfolyam-és hozamalakulás az augusztusi kamatdöntés óta eltelt időszakban</dc:title>
  <dc:creator>tothd</dc:creator>
  <cp:lastModifiedBy>kalmanp</cp:lastModifiedBy>
  <cp:revision>711</cp:revision>
  <cp:lastPrinted>2015-01-09T13:31:54Z</cp:lastPrinted>
  <dcterms:created xsi:type="dcterms:W3CDTF">2013-09-23T07:47:43Z</dcterms:created>
  <dcterms:modified xsi:type="dcterms:W3CDTF">2015-03-23T14:54:42Z</dcterms:modified>
</cp:coreProperties>
</file>